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Playfair Display"/>
      <p:regular r:id="rId17"/>
    </p:embeddedFont>
    <p:embeddedFont>
      <p:font typeface="Playfair Display"/>
      <p:regular r:id="rId18"/>
    </p:embeddedFont>
    <p:embeddedFont>
      <p:font typeface="Playfair Display"/>
      <p:regular r:id="rId19"/>
    </p:embeddedFont>
    <p:embeddedFont>
      <p:font typeface="Playfair Display"/>
      <p:regular r:id="rId20"/>
    </p:embeddedFont>
    <p:embeddedFont>
      <p:font typeface="Open Sans"/>
      <p:regular r:id="rId21"/>
    </p:embeddedFont>
    <p:embeddedFont>
      <p:font typeface="Open Sans"/>
      <p:regular r:id="rId22"/>
    </p:embeddedFont>
    <p:embeddedFont>
      <p:font typeface="Open Sans"/>
      <p:regular r:id="rId23"/>
    </p:embeddedFont>
    <p:embeddedFont>
      <p:font typeface="Open Sans"/>
      <p:regular r:id="rId24"/>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 Id="rId23" Type="http://schemas.openxmlformats.org/officeDocument/2006/relationships/font" Target="fonts/font7.fntdata"/><Relationship Id="rId24" Type="http://schemas.openxmlformats.org/officeDocument/2006/relationships/font" Target="fonts/font8.fntdata"/></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3-1.png>
</file>

<file path=ppt/media/image-4-1.png>
</file>

<file path=ppt/media/image-6-1.png>
</file>

<file path=ppt/media/image-6-2.png>
</file>

<file path=ppt/media/image-6-3.png>
</file>

<file path=ppt/media/image-6-4.png>
</file>

<file path=ppt/media/image-6-5.png>
</file>

<file path=ppt/media/image-6-6.png>
</file>

<file path=ppt/media/image-7-1.png>
</file>

<file path=ppt/media/image-7-2.png>
</file>

<file path=ppt/media/image-9-1.png>
</file>

<file path=ppt/media/image-9-10.svg>
</file>

<file path=ppt/media/image-9-11.png>
</file>

<file path=ppt/media/image-9-12.svg>
</file>

<file path=ppt/media/image-9-2.svg>
</file>

<file path=ppt/media/image-9-3.png>
</file>

<file path=ppt/media/image-9-4.svg>
</file>

<file path=ppt/media/image-9-5.png>
</file>

<file path=ppt/media/image-9-6.svg>
</file>

<file path=ppt/media/image-9-7.png>
</file>

<file path=ppt/media/image-9-8.svg>
</file>

<file path=ppt/media/image-9-9.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E"/>
          </a:solidFill>
          <a:ln/>
        </p:spPr>
      </p:sp>
      <p:sp>
        <p:nvSpPr>
          <p:cNvPr id="3" name="Shape 1"/>
          <p:cNvSpPr/>
          <p:nvPr/>
        </p:nvSpPr>
        <p:spPr>
          <a:xfrm>
            <a:off x="0" y="0"/>
            <a:ext cx="14630400" cy="8229600"/>
          </a:xfrm>
          <a:prstGeom prst="rect">
            <a:avLst/>
          </a:prstGeom>
          <a:solidFill>
            <a:srgbClr val="F3F3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E"/>
          </a:solidFill>
          <a:ln/>
        </p:spPr>
      </p:sp>
      <p:sp>
        <p:nvSpPr>
          <p:cNvPr id="3" name="Shape 1"/>
          <p:cNvSpPr/>
          <p:nvPr/>
        </p:nvSpPr>
        <p:spPr>
          <a:xfrm>
            <a:off x="0" y="0"/>
            <a:ext cx="14630400" cy="8229600"/>
          </a:xfrm>
          <a:prstGeom prst="rect">
            <a:avLst/>
          </a:prstGeom>
          <a:solidFill>
            <a:srgbClr val="F3F3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E"/>
          </a:solidFill>
          <a:ln/>
        </p:spPr>
      </p:sp>
      <p:sp>
        <p:nvSpPr>
          <p:cNvPr id="3" name="Shape 1"/>
          <p:cNvSpPr/>
          <p:nvPr/>
        </p:nvSpPr>
        <p:spPr>
          <a:xfrm>
            <a:off x="0" y="0"/>
            <a:ext cx="14630400" cy="8229600"/>
          </a:xfrm>
          <a:prstGeom prst="rect">
            <a:avLst/>
          </a:prstGeom>
          <a:solidFill>
            <a:srgbClr val="F3F3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E"/>
          </a:solidFill>
          <a:ln/>
        </p:spPr>
      </p:sp>
      <p:sp>
        <p:nvSpPr>
          <p:cNvPr id="3" name="Shape 1"/>
          <p:cNvSpPr/>
          <p:nvPr/>
        </p:nvSpPr>
        <p:spPr>
          <a:xfrm>
            <a:off x="0" y="0"/>
            <a:ext cx="14630400" cy="8229600"/>
          </a:xfrm>
          <a:prstGeom prst="rect">
            <a:avLst/>
          </a:prstGeom>
          <a:solidFill>
            <a:srgbClr val="F3F3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E"/>
          </a:solidFill>
          <a:ln/>
        </p:spPr>
      </p:sp>
      <p:sp>
        <p:nvSpPr>
          <p:cNvPr id="3" name="Shape 1"/>
          <p:cNvSpPr/>
          <p:nvPr/>
        </p:nvSpPr>
        <p:spPr>
          <a:xfrm>
            <a:off x="0" y="0"/>
            <a:ext cx="14630400" cy="8229600"/>
          </a:xfrm>
          <a:prstGeom prst="rect">
            <a:avLst/>
          </a:prstGeom>
          <a:solidFill>
            <a:srgbClr val="F3F3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E"/>
          </a:solidFill>
          <a:ln/>
        </p:spPr>
      </p:sp>
      <p:sp>
        <p:nvSpPr>
          <p:cNvPr id="3" name="Shape 1"/>
          <p:cNvSpPr/>
          <p:nvPr/>
        </p:nvSpPr>
        <p:spPr>
          <a:xfrm>
            <a:off x="0" y="0"/>
            <a:ext cx="14630400" cy="8229600"/>
          </a:xfrm>
          <a:prstGeom prst="rect">
            <a:avLst/>
          </a:prstGeom>
          <a:solidFill>
            <a:srgbClr val="F3F3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E"/>
          </a:solidFill>
          <a:ln/>
        </p:spPr>
      </p:sp>
      <p:sp>
        <p:nvSpPr>
          <p:cNvPr id="3" name="Shape 1"/>
          <p:cNvSpPr/>
          <p:nvPr/>
        </p:nvSpPr>
        <p:spPr>
          <a:xfrm>
            <a:off x="0" y="0"/>
            <a:ext cx="14630400" cy="8229600"/>
          </a:xfrm>
          <a:prstGeom prst="rect">
            <a:avLst/>
          </a:prstGeom>
          <a:solidFill>
            <a:srgbClr val="F3F3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E"/>
          </a:solidFill>
          <a:ln/>
        </p:spPr>
      </p:sp>
      <p:sp>
        <p:nvSpPr>
          <p:cNvPr id="3" name="Shape 1"/>
          <p:cNvSpPr/>
          <p:nvPr/>
        </p:nvSpPr>
        <p:spPr>
          <a:xfrm>
            <a:off x="0" y="0"/>
            <a:ext cx="14630400" cy="8229600"/>
          </a:xfrm>
          <a:prstGeom prst="rect">
            <a:avLst/>
          </a:prstGeom>
          <a:solidFill>
            <a:srgbClr val="F3F3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E"/>
          </a:solidFill>
          <a:ln/>
        </p:spPr>
      </p:sp>
      <p:sp>
        <p:nvSpPr>
          <p:cNvPr id="3" name="Shape 1"/>
          <p:cNvSpPr/>
          <p:nvPr/>
        </p:nvSpPr>
        <p:spPr>
          <a:xfrm>
            <a:off x="0" y="0"/>
            <a:ext cx="14630400" cy="8229600"/>
          </a:xfrm>
          <a:prstGeom prst="rect">
            <a:avLst/>
          </a:prstGeom>
          <a:solidFill>
            <a:srgbClr val="F3F3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E"/>
          </a:solidFill>
          <a:ln/>
        </p:spPr>
      </p:sp>
      <p:sp>
        <p:nvSpPr>
          <p:cNvPr id="3" name="Shape 1"/>
          <p:cNvSpPr/>
          <p:nvPr/>
        </p:nvSpPr>
        <p:spPr>
          <a:xfrm>
            <a:off x="0" y="0"/>
            <a:ext cx="14630400" cy="8229600"/>
          </a:xfrm>
          <a:prstGeom prst="rect">
            <a:avLst/>
          </a:prstGeom>
          <a:solidFill>
            <a:srgbClr val="F3F3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image" Target="../media/image-6-5.png"/><Relationship Id="rId6" Type="http://schemas.openxmlformats.org/officeDocument/2006/relationships/image" Target="../media/image-6-6.png"/><Relationship Id="rId7" Type="http://schemas.openxmlformats.org/officeDocument/2006/relationships/slideLayout" Target="../slideLayouts/slideLayout7.xml"/><Relationship Id="rId8"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slideLayout" Target="../slideLayouts/slideLayout8.xml"/><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svg"/><Relationship Id="rId3" Type="http://schemas.openxmlformats.org/officeDocument/2006/relationships/image" Target="../media/image-9-3.png"/><Relationship Id="rId4" Type="http://schemas.openxmlformats.org/officeDocument/2006/relationships/image" Target="../media/image-9-4.svg"/><Relationship Id="rId5" Type="http://schemas.openxmlformats.org/officeDocument/2006/relationships/image" Target="../media/image-9-5.png"/><Relationship Id="rId6" Type="http://schemas.openxmlformats.org/officeDocument/2006/relationships/image" Target="../media/image-9-6.svg"/><Relationship Id="rId7" Type="http://schemas.openxmlformats.org/officeDocument/2006/relationships/image" Target="../media/image-9-7.png"/><Relationship Id="rId8" Type="http://schemas.openxmlformats.org/officeDocument/2006/relationships/image" Target="../media/image-9-8.svg"/><Relationship Id="rId9" Type="http://schemas.openxmlformats.org/officeDocument/2006/relationships/image" Target="../media/image-9-9.png"/><Relationship Id="rId10" Type="http://schemas.openxmlformats.org/officeDocument/2006/relationships/image" Target="../media/image-9-10.svg"/><Relationship Id="rId11" Type="http://schemas.openxmlformats.org/officeDocument/2006/relationships/image" Target="../media/image-9-11.png"/><Relationship Id="rId12" Type="http://schemas.openxmlformats.org/officeDocument/2006/relationships/image" Target="../media/image-9-12.svg"/><Relationship Id="rId13" Type="http://schemas.openxmlformats.org/officeDocument/2006/relationships/slideLayout" Target="../slideLayouts/slideLayout10.xml"/><Relationship Id="rId1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337197"/>
            <a:ext cx="7556421" cy="2126337"/>
          </a:xfrm>
          <a:prstGeom prst="rect">
            <a:avLst/>
          </a:prstGeom>
          <a:noFill/>
          <a:ln/>
        </p:spPr>
        <p:txBody>
          <a:bodyPr wrap="square" lIns="0" tIns="0" rIns="0" bIns="0" rtlCol="0" anchor="t"/>
          <a:lstStyle/>
          <a:p>
            <a:pPr algn="l" indent="0" marL="0">
              <a:lnSpc>
                <a:spcPts val="5550"/>
              </a:lnSpc>
              <a:buNone/>
            </a:pPr>
            <a:r>
              <a:rPr lang="en-US" sz="4450" b="1" dirty="0">
                <a:solidFill>
                  <a:srgbClr val="101014"/>
                </a:solidFill>
                <a:latin typeface="Playfair Display Bold" pitchFamily="34" charset="0"/>
                <a:ea typeface="Playfair Display Bold" pitchFamily="34" charset="-122"/>
                <a:cs typeface="Playfair Display Bold" pitchFamily="34" charset="-120"/>
              </a:rPr>
              <a:t>City-Scale Real-Time Transit Tracking &amp; ETA System</a:t>
            </a:r>
            <a:endParaRPr lang="en-US" sz="4450" dirty="0"/>
          </a:p>
        </p:txBody>
      </p:sp>
      <p:sp>
        <p:nvSpPr>
          <p:cNvPr id="4" name="Text 1"/>
          <p:cNvSpPr/>
          <p:nvPr/>
        </p:nvSpPr>
        <p:spPr>
          <a:xfrm>
            <a:off x="793790" y="4803696"/>
            <a:ext cx="7556421" cy="1088708"/>
          </a:xfrm>
          <a:prstGeom prst="rect">
            <a:avLst/>
          </a:prstGeom>
          <a:noFill/>
          <a:ln/>
        </p:spPr>
        <p:txBody>
          <a:bodyPr wrap="square" lIns="0" tIns="0" rIns="0" bIns="0" rtlCol="0" anchor="t"/>
          <a:lstStyle/>
          <a:p>
            <a:pPr algn="l" indent="0" marL="0">
              <a:lnSpc>
                <a:spcPts val="2850"/>
              </a:lnSpc>
              <a:buNone/>
            </a:pPr>
            <a:r>
              <a:rPr lang="en-US" sz="1750" dirty="0">
                <a:solidFill>
                  <a:srgbClr val="39393C"/>
                </a:solidFill>
                <a:latin typeface="Open Sans" pitchFamily="34" charset="0"/>
                <a:ea typeface="Open Sans" pitchFamily="34" charset="-122"/>
                <a:cs typeface="Open Sans" pitchFamily="34" charset="-120"/>
              </a:rPr>
              <a:t>An enterprise-grade platform delivering real-time vehicle tracking, intelligent ETA predictions, and comprehensive transit insights for multi-city deployments.</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634722" y="550426"/>
            <a:ext cx="6510337" cy="566738"/>
          </a:xfrm>
          <a:prstGeom prst="rect">
            <a:avLst/>
          </a:prstGeom>
          <a:noFill/>
          <a:ln/>
        </p:spPr>
        <p:txBody>
          <a:bodyPr wrap="none" lIns="0" tIns="0" rIns="0" bIns="0" rtlCol="0" anchor="t"/>
          <a:lstStyle/>
          <a:p>
            <a:pPr algn="l" indent="0" marL="0">
              <a:lnSpc>
                <a:spcPts val="4450"/>
              </a:lnSpc>
              <a:buNone/>
            </a:pPr>
            <a:r>
              <a:rPr lang="en-US" sz="3550" b="1" dirty="0">
                <a:solidFill>
                  <a:srgbClr val="101014"/>
                </a:solidFill>
                <a:latin typeface="Playfair Display Bold" pitchFamily="34" charset="0"/>
                <a:ea typeface="Playfair Display Bold" pitchFamily="34" charset="-122"/>
                <a:cs typeface="Playfair Display Bold" pitchFamily="34" charset="-120"/>
              </a:rPr>
              <a:t>Conclusion &amp; Future Roadmap</a:t>
            </a:r>
            <a:endParaRPr lang="en-US" sz="3550" dirty="0"/>
          </a:p>
        </p:txBody>
      </p:sp>
      <p:sp>
        <p:nvSpPr>
          <p:cNvPr id="3" name="Shape 1"/>
          <p:cNvSpPr/>
          <p:nvPr/>
        </p:nvSpPr>
        <p:spPr>
          <a:xfrm>
            <a:off x="7303770" y="1479828"/>
            <a:ext cx="22860" cy="5415201"/>
          </a:xfrm>
          <a:prstGeom prst="roundRect">
            <a:avLst>
              <a:gd name="adj" fmla="val 119008"/>
            </a:avLst>
          </a:prstGeom>
          <a:solidFill>
            <a:srgbClr val="C6C6D2"/>
          </a:solidFill>
          <a:ln/>
        </p:spPr>
      </p:sp>
      <p:sp>
        <p:nvSpPr>
          <p:cNvPr id="4" name="Shape 2"/>
          <p:cNvSpPr/>
          <p:nvPr/>
        </p:nvSpPr>
        <p:spPr>
          <a:xfrm>
            <a:off x="6590050" y="1672352"/>
            <a:ext cx="543997" cy="22860"/>
          </a:xfrm>
          <a:prstGeom prst="roundRect">
            <a:avLst>
              <a:gd name="adj" fmla="val 119008"/>
            </a:avLst>
          </a:prstGeom>
          <a:solidFill>
            <a:srgbClr val="C6C6D2"/>
          </a:solidFill>
          <a:ln/>
        </p:spPr>
      </p:sp>
      <p:sp>
        <p:nvSpPr>
          <p:cNvPr id="5" name="Shape 3"/>
          <p:cNvSpPr/>
          <p:nvPr/>
        </p:nvSpPr>
        <p:spPr>
          <a:xfrm>
            <a:off x="7111186" y="1479828"/>
            <a:ext cx="408027" cy="408027"/>
          </a:xfrm>
          <a:prstGeom prst="roundRect">
            <a:avLst>
              <a:gd name="adj" fmla="val 6667"/>
            </a:avLst>
          </a:prstGeom>
          <a:solidFill>
            <a:srgbClr val="E0E0EC"/>
          </a:solidFill>
          <a:ln/>
        </p:spPr>
      </p:sp>
      <p:sp>
        <p:nvSpPr>
          <p:cNvPr id="6" name="Text 4"/>
          <p:cNvSpPr/>
          <p:nvPr/>
        </p:nvSpPr>
        <p:spPr>
          <a:xfrm>
            <a:off x="7179171" y="1513761"/>
            <a:ext cx="271939" cy="340043"/>
          </a:xfrm>
          <a:prstGeom prst="rect">
            <a:avLst/>
          </a:prstGeom>
          <a:noFill/>
          <a:ln/>
        </p:spPr>
        <p:txBody>
          <a:bodyPr wrap="none" lIns="0" tIns="0" rIns="0" bIns="0" rtlCol="0" anchor="t"/>
          <a:lstStyle/>
          <a:p>
            <a:pPr algn="ctr" indent="0" marL="0">
              <a:lnSpc>
                <a:spcPts val="2100"/>
              </a:lnSpc>
              <a:buNone/>
            </a:pPr>
            <a:r>
              <a:rPr lang="en-US" sz="2100" b="1" dirty="0">
                <a:solidFill>
                  <a:srgbClr val="39393C"/>
                </a:solidFill>
                <a:latin typeface="Playfair Display Bold" pitchFamily="34" charset="0"/>
                <a:ea typeface="Playfair Display Bold" pitchFamily="34" charset="-122"/>
                <a:cs typeface="Playfair Display Bold" pitchFamily="34" charset="-120"/>
              </a:rPr>
              <a:t>1</a:t>
            </a:r>
            <a:endParaRPr lang="en-US" sz="2100" dirty="0"/>
          </a:p>
        </p:txBody>
      </p:sp>
      <p:sp>
        <p:nvSpPr>
          <p:cNvPr id="7" name="Text 5"/>
          <p:cNvSpPr/>
          <p:nvPr/>
        </p:nvSpPr>
        <p:spPr>
          <a:xfrm>
            <a:off x="4141351" y="1542098"/>
            <a:ext cx="2267069" cy="283369"/>
          </a:xfrm>
          <a:prstGeom prst="rect">
            <a:avLst/>
          </a:prstGeom>
          <a:noFill/>
          <a:ln/>
        </p:spPr>
        <p:txBody>
          <a:bodyPr wrap="none" lIns="0" tIns="0" rIns="0" bIns="0" rtlCol="0" anchor="t"/>
          <a:lstStyle/>
          <a:p>
            <a:pPr algn="r" indent="0" marL="0">
              <a:lnSpc>
                <a:spcPts val="2200"/>
              </a:lnSpc>
              <a:buNone/>
            </a:pPr>
            <a:r>
              <a:rPr lang="en-US" sz="1750" b="1" dirty="0">
                <a:solidFill>
                  <a:srgbClr val="39393C"/>
                </a:solidFill>
                <a:latin typeface="Playfair Display Bold" pitchFamily="34" charset="0"/>
                <a:ea typeface="Playfair Display Bold" pitchFamily="34" charset="-122"/>
                <a:cs typeface="Playfair Display Bold" pitchFamily="34" charset="-120"/>
              </a:rPr>
              <a:t>Current Strengths</a:t>
            </a:r>
            <a:endParaRPr lang="en-US" sz="1750" dirty="0"/>
          </a:p>
        </p:txBody>
      </p:sp>
      <p:sp>
        <p:nvSpPr>
          <p:cNvPr id="8" name="Text 6"/>
          <p:cNvSpPr/>
          <p:nvPr/>
        </p:nvSpPr>
        <p:spPr>
          <a:xfrm>
            <a:off x="634722" y="1934170"/>
            <a:ext cx="5773698" cy="870109"/>
          </a:xfrm>
          <a:prstGeom prst="rect">
            <a:avLst/>
          </a:prstGeom>
          <a:noFill/>
          <a:ln/>
        </p:spPr>
        <p:txBody>
          <a:bodyPr wrap="square" lIns="0" tIns="0" rIns="0" bIns="0" rtlCol="0" anchor="t"/>
          <a:lstStyle/>
          <a:p>
            <a:pPr algn="r" indent="0" marL="0">
              <a:lnSpc>
                <a:spcPts val="2250"/>
              </a:lnSpc>
              <a:buNone/>
            </a:pPr>
            <a:r>
              <a:rPr lang="en-US" sz="1400" dirty="0">
                <a:solidFill>
                  <a:srgbClr val="39393C"/>
                </a:solidFill>
                <a:latin typeface="Open Sans" pitchFamily="34" charset="0"/>
                <a:ea typeface="Open Sans" pitchFamily="34" charset="-122"/>
                <a:cs typeface="Open Sans" pitchFamily="34" charset="-120"/>
              </a:rPr>
              <a:t>Production-ready platform processing 50M+ telemetry events daily across 5 cities with 99.97% uptime. Sub-200ms API latency and 94% ETA accuracy within 2-minute windows.</a:t>
            </a:r>
            <a:endParaRPr lang="en-US" sz="1400" dirty="0"/>
          </a:p>
        </p:txBody>
      </p:sp>
      <p:sp>
        <p:nvSpPr>
          <p:cNvPr id="9" name="Shape 7"/>
          <p:cNvSpPr/>
          <p:nvPr/>
        </p:nvSpPr>
        <p:spPr>
          <a:xfrm>
            <a:off x="7496354" y="2760464"/>
            <a:ext cx="543997" cy="22860"/>
          </a:xfrm>
          <a:prstGeom prst="roundRect">
            <a:avLst>
              <a:gd name="adj" fmla="val 119008"/>
            </a:avLst>
          </a:prstGeom>
          <a:solidFill>
            <a:srgbClr val="C6C6D2"/>
          </a:solidFill>
          <a:ln/>
        </p:spPr>
      </p:sp>
      <p:sp>
        <p:nvSpPr>
          <p:cNvPr id="10" name="Shape 8"/>
          <p:cNvSpPr/>
          <p:nvPr/>
        </p:nvSpPr>
        <p:spPr>
          <a:xfrm>
            <a:off x="7111186" y="2567940"/>
            <a:ext cx="408027" cy="408027"/>
          </a:xfrm>
          <a:prstGeom prst="roundRect">
            <a:avLst>
              <a:gd name="adj" fmla="val 6667"/>
            </a:avLst>
          </a:prstGeom>
          <a:solidFill>
            <a:srgbClr val="E0E0EC"/>
          </a:solidFill>
          <a:ln/>
        </p:spPr>
      </p:sp>
      <p:sp>
        <p:nvSpPr>
          <p:cNvPr id="11" name="Text 9"/>
          <p:cNvSpPr/>
          <p:nvPr/>
        </p:nvSpPr>
        <p:spPr>
          <a:xfrm>
            <a:off x="7179171" y="2601873"/>
            <a:ext cx="271939" cy="340043"/>
          </a:xfrm>
          <a:prstGeom prst="rect">
            <a:avLst/>
          </a:prstGeom>
          <a:noFill/>
          <a:ln/>
        </p:spPr>
        <p:txBody>
          <a:bodyPr wrap="none" lIns="0" tIns="0" rIns="0" bIns="0" rtlCol="0" anchor="t"/>
          <a:lstStyle/>
          <a:p>
            <a:pPr algn="ctr" indent="0" marL="0">
              <a:lnSpc>
                <a:spcPts val="2100"/>
              </a:lnSpc>
              <a:buNone/>
            </a:pPr>
            <a:r>
              <a:rPr lang="en-US" sz="2100" b="1" dirty="0">
                <a:solidFill>
                  <a:srgbClr val="39393C"/>
                </a:solidFill>
                <a:latin typeface="Playfair Display Bold" pitchFamily="34" charset="0"/>
                <a:ea typeface="Playfair Display Bold" pitchFamily="34" charset="-122"/>
                <a:cs typeface="Playfair Display Bold" pitchFamily="34" charset="-120"/>
              </a:rPr>
              <a:t>2</a:t>
            </a:r>
            <a:endParaRPr lang="en-US" sz="2100" dirty="0"/>
          </a:p>
        </p:txBody>
      </p:sp>
      <p:sp>
        <p:nvSpPr>
          <p:cNvPr id="12" name="Text 10"/>
          <p:cNvSpPr/>
          <p:nvPr/>
        </p:nvSpPr>
        <p:spPr>
          <a:xfrm>
            <a:off x="8221980" y="2630210"/>
            <a:ext cx="3274933" cy="283369"/>
          </a:xfrm>
          <a:prstGeom prst="rect">
            <a:avLst/>
          </a:prstGeom>
          <a:noFill/>
          <a:ln/>
        </p:spPr>
        <p:txBody>
          <a:bodyPr wrap="none" lIns="0" tIns="0" rIns="0" bIns="0" rtlCol="0" anchor="t"/>
          <a:lstStyle/>
          <a:p>
            <a:pPr algn="l" indent="0" marL="0">
              <a:lnSpc>
                <a:spcPts val="2200"/>
              </a:lnSpc>
              <a:buNone/>
            </a:pPr>
            <a:r>
              <a:rPr lang="en-US" sz="1750" b="1" dirty="0">
                <a:solidFill>
                  <a:srgbClr val="39393C"/>
                </a:solidFill>
                <a:latin typeface="Playfair Display Bold" pitchFamily="34" charset="0"/>
                <a:ea typeface="Playfair Display Bold" pitchFamily="34" charset="-122"/>
                <a:cs typeface="Playfair Display Bold" pitchFamily="34" charset="-120"/>
              </a:rPr>
              <a:t>Phase 2: Geographic Expansion</a:t>
            </a:r>
            <a:endParaRPr lang="en-US" sz="1750" dirty="0"/>
          </a:p>
        </p:txBody>
      </p:sp>
      <p:sp>
        <p:nvSpPr>
          <p:cNvPr id="13" name="Text 11"/>
          <p:cNvSpPr/>
          <p:nvPr/>
        </p:nvSpPr>
        <p:spPr>
          <a:xfrm>
            <a:off x="8221980" y="3022283"/>
            <a:ext cx="5773698" cy="870109"/>
          </a:xfrm>
          <a:prstGeom prst="rect">
            <a:avLst/>
          </a:prstGeom>
          <a:noFill/>
          <a:ln/>
        </p:spPr>
        <p:txBody>
          <a:bodyPr wrap="square" lIns="0" tIns="0" rIns="0" bIns="0" rtlCol="0" anchor="t"/>
          <a:lstStyle/>
          <a:p>
            <a:pPr algn="l" indent="0" marL="0">
              <a:lnSpc>
                <a:spcPts val="2250"/>
              </a:lnSpc>
              <a:buNone/>
            </a:pPr>
            <a:r>
              <a:rPr lang="en-US" sz="1400" dirty="0">
                <a:solidFill>
                  <a:srgbClr val="39393C"/>
                </a:solidFill>
                <a:latin typeface="Open Sans" pitchFamily="34" charset="0"/>
                <a:ea typeface="Open Sans" pitchFamily="34" charset="-122"/>
                <a:cs typeface="Open Sans" pitchFamily="34" charset="-120"/>
              </a:rPr>
              <a:t>Streamlined onboarding process enabling new city deployment in &lt;2 weeks. Multi-region infrastructure supporting Europe and Asia-Pacific markets by Q2 2025.</a:t>
            </a:r>
            <a:endParaRPr lang="en-US" sz="1400" dirty="0"/>
          </a:p>
        </p:txBody>
      </p:sp>
      <p:sp>
        <p:nvSpPr>
          <p:cNvPr id="14" name="Shape 12"/>
          <p:cNvSpPr/>
          <p:nvPr/>
        </p:nvSpPr>
        <p:spPr>
          <a:xfrm>
            <a:off x="6590050" y="3698319"/>
            <a:ext cx="543997" cy="22860"/>
          </a:xfrm>
          <a:prstGeom prst="roundRect">
            <a:avLst>
              <a:gd name="adj" fmla="val 119008"/>
            </a:avLst>
          </a:prstGeom>
          <a:solidFill>
            <a:srgbClr val="C6C6D2"/>
          </a:solidFill>
          <a:ln/>
        </p:spPr>
      </p:sp>
      <p:sp>
        <p:nvSpPr>
          <p:cNvPr id="15" name="Shape 13"/>
          <p:cNvSpPr/>
          <p:nvPr/>
        </p:nvSpPr>
        <p:spPr>
          <a:xfrm>
            <a:off x="7111186" y="3505795"/>
            <a:ext cx="408027" cy="408027"/>
          </a:xfrm>
          <a:prstGeom prst="roundRect">
            <a:avLst>
              <a:gd name="adj" fmla="val 6667"/>
            </a:avLst>
          </a:prstGeom>
          <a:solidFill>
            <a:srgbClr val="E0E0EC"/>
          </a:solidFill>
          <a:ln/>
        </p:spPr>
      </p:sp>
      <p:sp>
        <p:nvSpPr>
          <p:cNvPr id="16" name="Text 14"/>
          <p:cNvSpPr/>
          <p:nvPr/>
        </p:nvSpPr>
        <p:spPr>
          <a:xfrm>
            <a:off x="7179171" y="3539728"/>
            <a:ext cx="271939" cy="340043"/>
          </a:xfrm>
          <a:prstGeom prst="rect">
            <a:avLst/>
          </a:prstGeom>
          <a:noFill/>
          <a:ln/>
        </p:spPr>
        <p:txBody>
          <a:bodyPr wrap="none" lIns="0" tIns="0" rIns="0" bIns="0" rtlCol="0" anchor="t"/>
          <a:lstStyle/>
          <a:p>
            <a:pPr algn="ctr" indent="0" marL="0">
              <a:lnSpc>
                <a:spcPts val="2100"/>
              </a:lnSpc>
              <a:buNone/>
            </a:pPr>
            <a:r>
              <a:rPr lang="en-US" sz="2100" b="1" dirty="0">
                <a:solidFill>
                  <a:srgbClr val="39393C"/>
                </a:solidFill>
                <a:latin typeface="Playfair Display Bold" pitchFamily="34" charset="0"/>
                <a:ea typeface="Playfair Display Bold" pitchFamily="34" charset="-122"/>
                <a:cs typeface="Playfair Display Bold" pitchFamily="34" charset="-120"/>
              </a:rPr>
              <a:t>3</a:t>
            </a:r>
            <a:endParaRPr lang="en-US" sz="2100" dirty="0"/>
          </a:p>
        </p:txBody>
      </p:sp>
      <p:sp>
        <p:nvSpPr>
          <p:cNvPr id="17" name="Text 15"/>
          <p:cNvSpPr/>
          <p:nvPr/>
        </p:nvSpPr>
        <p:spPr>
          <a:xfrm>
            <a:off x="3795236" y="3568065"/>
            <a:ext cx="2613184" cy="283369"/>
          </a:xfrm>
          <a:prstGeom prst="rect">
            <a:avLst/>
          </a:prstGeom>
          <a:noFill/>
          <a:ln/>
        </p:spPr>
        <p:txBody>
          <a:bodyPr wrap="none" lIns="0" tIns="0" rIns="0" bIns="0" rtlCol="0" anchor="t"/>
          <a:lstStyle/>
          <a:p>
            <a:pPr algn="r" indent="0" marL="0">
              <a:lnSpc>
                <a:spcPts val="2200"/>
              </a:lnSpc>
              <a:buNone/>
            </a:pPr>
            <a:r>
              <a:rPr lang="en-US" sz="1750" b="1" dirty="0">
                <a:solidFill>
                  <a:srgbClr val="39393C"/>
                </a:solidFill>
                <a:latin typeface="Playfair Display Bold" pitchFamily="34" charset="0"/>
                <a:ea typeface="Playfair Display Bold" pitchFamily="34" charset="-122"/>
                <a:cs typeface="Playfair Display Bold" pitchFamily="34" charset="-120"/>
              </a:rPr>
              <a:t>Phase 3: AI Enhancement</a:t>
            </a:r>
            <a:endParaRPr lang="en-US" sz="1750" dirty="0"/>
          </a:p>
        </p:txBody>
      </p:sp>
      <p:sp>
        <p:nvSpPr>
          <p:cNvPr id="18" name="Text 16"/>
          <p:cNvSpPr/>
          <p:nvPr/>
        </p:nvSpPr>
        <p:spPr>
          <a:xfrm>
            <a:off x="634722" y="3960138"/>
            <a:ext cx="5773698" cy="870109"/>
          </a:xfrm>
          <a:prstGeom prst="rect">
            <a:avLst/>
          </a:prstGeom>
          <a:noFill/>
          <a:ln/>
        </p:spPr>
        <p:txBody>
          <a:bodyPr wrap="square" lIns="0" tIns="0" rIns="0" bIns="0" rtlCol="0" anchor="t"/>
          <a:lstStyle/>
          <a:p>
            <a:pPr algn="r" indent="0" marL="0">
              <a:lnSpc>
                <a:spcPts val="2250"/>
              </a:lnSpc>
              <a:buNone/>
            </a:pPr>
            <a:r>
              <a:rPr lang="en-US" sz="1400" dirty="0">
                <a:solidFill>
                  <a:srgbClr val="39393C"/>
                </a:solidFill>
                <a:latin typeface="Open Sans" pitchFamily="34" charset="0"/>
                <a:ea typeface="Open Sans" pitchFamily="34" charset="-122"/>
                <a:cs typeface="Open Sans" pitchFamily="34" charset="-120"/>
              </a:rPr>
              <a:t>Deep learning models incorporating weather APIs, traffic cameras, and historical ridership patterns to achieve 98% ETA accuracy. Transformer-based models for multi-step predictions.</a:t>
            </a:r>
            <a:endParaRPr lang="en-US" sz="1400" dirty="0"/>
          </a:p>
        </p:txBody>
      </p:sp>
      <p:sp>
        <p:nvSpPr>
          <p:cNvPr id="19" name="Shape 17"/>
          <p:cNvSpPr/>
          <p:nvPr/>
        </p:nvSpPr>
        <p:spPr>
          <a:xfrm>
            <a:off x="7496354" y="4636294"/>
            <a:ext cx="543997" cy="22860"/>
          </a:xfrm>
          <a:prstGeom prst="roundRect">
            <a:avLst>
              <a:gd name="adj" fmla="val 119008"/>
            </a:avLst>
          </a:prstGeom>
          <a:solidFill>
            <a:srgbClr val="C6C6D2"/>
          </a:solidFill>
          <a:ln/>
        </p:spPr>
      </p:sp>
      <p:sp>
        <p:nvSpPr>
          <p:cNvPr id="20" name="Shape 18"/>
          <p:cNvSpPr/>
          <p:nvPr/>
        </p:nvSpPr>
        <p:spPr>
          <a:xfrm>
            <a:off x="7111186" y="4443770"/>
            <a:ext cx="408027" cy="408027"/>
          </a:xfrm>
          <a:prstGeom prst="roundRect">
            <a:avLst>
              <a:gd name="adj" fmla="val 6667"/>
            </a:avLst>
          </a:prstGeom>
          <a:solidFill>
            <a:srgbClr val="E0E0EC"/>
          </a:solidFill>
          <a:ln/>
        </p:spPr>
      </p:sp>
      <p:sp>
        <p:nvSpPr>
          <p:cNvPr id="21" name="Text 19"/>
          <p:cNvSpPr/>
          <p:nvPr/>
        </p:nvSpPr>
        <p:spPr>
          <a:xfrm>
            <a:off x="7179171" y="4477703"/>
            <a:ext cx="271939" cy="340043"/>
          </a:xfrm>
          <a:prstGeom prst="rect">
            <a:avLst/>
          </a:prstGeom>
          <a:noFill/>
          <a:ln/>
        </p:spPr>
        <p:txBody>
          <a:bodyPr wrap="none" lIns="0" tIns="0" rIns="0" bIns="0" rtlCol="0" anchor="t"/>
          <a:lstStyle/>
          <a:p>
            <a:pPr algn="ctr" indent="0" marL="0">
              <a:lnSpc>
                <a:spcPts val="2100"/>
              </a:lnSpc>
              <a:buNone/>
            </a:pPr>
            <a:r>
              <a:rPr lang="en-US" sz="2100" b="1" dirty="0">
                <a:solidFill>
                  <a:srgbClr val="39393C"/>
                </a:solidFill>
                <a:latin typeface="Playfair Display Bold" pitchFamily="34" charset="0"/>
                <a:ea typeface="Playfair Display Bold" pitchFamily="34" charset="-122"/>
                <a:cs typeface="Playfair Display Bold" pitchFamily="34" charset="-120"/>
              </a:rPr>
              <a:t>4</a:t>
            </a:r>
            <a:endParaRPr lang="en-US" sz="2100" dirty="0"/>
          </a:p>
        </p:txBody>
      </p:sp>
      <p:sp>
        <p:nvSpPr>
          <p:cNvPr id="22" name="Text 20"/>
          <p:cNvSpPr/>
          <p:nvPr/>
        </p:nvSpPr>
        <p:spPr>
          <a:xfrm>
            <a:off x="8221980" y="4506039"/>
            <a:ext cx="2969538" cy="283369"/>
          </a:xfrm>
          <a:prstGeom prst="rect">
            <a:avLst/>
          </a:prstGeom>
          <a:noFill/>
          <a:ln/>
        </p:spPr>
        <p:txBody>
          <a:bodyPr wrap="none" lIns="0" tIns="0" rIns="0" bIns="0" rtlCol="0" anchor="t"/>
          <a:lstStyle/>
          <a:p>
            <a:pPr algn="l" indent="0" marL="0">
              <a:lnSpc>
                <a:spcPts val="2200"/>
              </a:lnSpc>
              <a:buNone/>
            </a:pPr>
            <a:r>
              <a:rPr lang="en-US" sz="1750" b="1" dirty="0">
                <a:solidFill>
                  <a:srgbClr val="39393C"/>
                </a:solidFill>
                <a:latin typeface="Playfair Display Bold" pitchFamily="34" charset="0"/>
                <a:ea typeface="Playfair Display Bold" pitchFamily="34" charset="-122"/>
                <a:cs typeface="Playfair Display Bold" pitchFamily="34" charset="-120"/>
              </a:rPr>
              <a:t>Phase 4: Predictive Analytics</a:t>
            </a:r>
            <a:endParaRPr lang="en-US" sz="1750" dirty="0"/>
          </a:p>
        </p:txBody>
      </p:sp>
      <p:sp>
        <p:nvSpPr>
          <p:cNvPr id="23" name="Text 21"/>
          <p:cNvSpPr/>
          <p:nvPr/>
        </p:nvSpPr>
        <p:spPr>
          <a:xfrm>
            <a:off x="8221980" y="4898112"/>
            <a:ext cx="5773698" cy="870109"/>
          </a:xfrm>
          <a:prstGeom prst="rect">
            <a:avLst/>
          </a:prstGeom>
          <a:noFill/>
          <a:ln/>
        </p:spPr>
        <p:txBody>
          <a:bodyPr wrap="square" lIns="0" tIns="0" rIns="0" bIns="0" rtlCol="0" anchor="t"/>
          <a:lstStyle/>
          <a:p>
            <a:pPr algn="l" indent="0" marL="0">
              <a:lnSpc>
                <a:spcPts val="2250"/>
              </a:lnSpc>
              <a:buNone/>
            </a:pPr>
            <a:r>
              <a:rPr lang="en-US" sz="1400" dirty="0">
                <a:solidFill>
                  <a:srgbClr val="39393C"/>
                </a:solidFill>
                <a:latin typeface="Open Sans" pitchFamily="34" charset="0"/>
                <a:ea typeface="Open Sans" pitchFamily="34" charset="-122"/>
                <a:cs typeface="Open Sans" pitchFamily="34" charset="-120"/>
              </a:rPr>
              <a:t>Computer vision-based crowdedness detection using onboard cameras. Predictive seat availability with passenger flow modeling. Dynamic route suggestions during disruptions.</a:t>
            </a:r>
            <a:endParaRPr lang="en-US" sz="1400" dirty="0"/>
          </a:p>
        </p:txBody>
      </p:sp>
      <p:sp>
        <p:nvSpPr>
          <p:cNvPr id="24" name="Shape 22"/>
          <p:cNvSpPr/>
          <p:nvPr/>
        </p:nvSpPr>
        <p:spPr>
          <a:xfrm>
            <a:off x="6590050" y="5574268"/>
            <a:ext cx="543997" cy="22860"/>
          </a:xfrm>
          <a:prstGeom prst="roundRect">
            <a:avLst>
              <a:gd name="adj" fmla="val 119008"/>
            </a:avLst>
          </a:prstGeom>
          <a:solidFill>
            <a:srgbClr val="C6C6D2"/>
          </a:solidFill>
          <a:ln/>
        </p:spPr>
      </p:sp>
      <p:sp>
        <p:nvSpPr>
          <p:cNvPr id="25" name="Shape 23"/>
          <p:cNvSpPr/>
          <p:nvPr/>
        </p:nvSpPr>
        <p:spPr>
          <a:xfrm>
            <a:off x="7111186" y="5381744"/>
            <a:ext cx="408027" cy="408027"/>
          </a:xfrm>
          <a:prstGeom prst="roundRect">
            <a:avLst>
              <a:gd name="adj" fmla="val 6667"/>
            </a:avLst>
          </a:prstGeom>
          <a:solidFill>
            <a:srgbClr val="E0E0EC"/>
          </a:solidFill>
          <a:ln/>
        </p:spPr>
      </p:sp>
      <p:sp>
        <p:nvSpPr>
          <p:cNvPr id="26" name="Text 24"/>
          <p:cNvSpPr/>
          <p:nvPr/>
        </p:nvSpPr>
        <p:spPr>
          <a:xfrm>
            <a:off x="7179171" y="5415677"/>
            <a:ext cx="271939" cy="340043"/>
          </a:xfrm>
          <a:prstGeom prst="rect">
            <a:avLst/>
          </a:prstGeom>
          <a:noFill/>
          <a:ln/>
        </p:spPr>
        <p:txBody>
          <a:bodyPr wrap="none" lIns="0" tIns="0" rIns="0" bIns="0" rtlCol="0" anchor="t"/>
          <a:lstStyle/>
          <a:p>
            <a:pPr algn="ctr" indent="0" marL="0">
              <a:lnSpc>
                <a:spcPts val="2100"/>
              </a:lnSpc>
              <a:buNone/>
            </a:pPr>
            <a:r>
              <a:rPr lang="en-US" sz="2100" b="1" dirty="0">
                <a:solidFill>
                  <a:srgbClr val="39393C"/>
                </a:solidFill>
                <a:latin typeface="Playfair Display Bold" pitchFamily="34" charset="0"/>
                <a:ea typeface="Playfair Display Bold" pitchFamily="34" charset="-122"/>
                <a:cs typeface="Playfair Display Bold" pitchFamily="34" charset="-120"/>
              </a:rPr>
              <a:t>5</a:t>
            </a:r>
            <a:endParaRPr lang="en-US" sz="2100" dirty="0"/>
          </a:p>
        </p:txBody>
      </p:sp>
      <p:sp>
        <p:nvSpPr>
          <p:cNvPr id="27" name="Text 25"/>
          <p:cNvSpPr/>
          <p:nvPr/>
        </p:nvSpPr>
        <p:spPr>
          <a:xfrm>
            <a:off x="3163848" y="5444014"/>
            <a:ext cx="3244572" cy="283369"/>
          </a:xfrm>
          <a:prstGeom prst="rect">
            <a:avLst/>
          </a:prstGeom>
          <a:noFill/>
          <a:ln/>
        </p:spPr>
        <p:txBody>
          <a:bodyPr wrap="none" lIns="0" tIns="0" rIns="0" bIns="0" rtlCol="0" anchor="t"/>
          <a:lstStyle/>
          <a:p>
            <a:pPr algn="r" indent="0" marL="0">
              <a:lnSpc>
                <a:spcPts val="2200"/>
              </a:lnSpc>
              <a:buNone/>
            </a:pPr>
            <a:r>
              <a:rPr lang="en-US" sz="1750" b="1" dirty="0">
                <a:solidFill>
                  <a:srgbClr val="39393C"/>
                </a:solidFill>
                <a:latin typeface="Playfair Display Bold" pitchFamily="34" charset="0"/>
                <a:ea typeface="Playfair Display Bold" pitchFamily="34" charset="-122"/>
                <a:cs typeface="Playfair Display Bold" pitchFamily="34" charset="-120"/>
              </a:rPr>
              <a:t>Phase 5: Smart City Integration</a:t>
            </a:r>
            <a:endParaRPr lang="en-US" sz="1750" dirty="0"/>
          </a:p>
        </p:txBody>
      </p:sp>
      <p:sp>
        <p:nvSpPr>
          <p:cNvPr id="28" name="Text 26"/>
          <p:cNvSpPr/>
          <p:nvPr/>
        </p:nvSpPr>
        <p:spPr>
          <a:xfrm>
            <a:off x="634722" y="5836087"/>
            <a:ext cx="5773698" cy="870109"/>
          </a:xfrm>
          <a:prstGeom prst="rect">
            <a:avLst/>
          </a:prstGeom>
          <a:noFill/>
          <a:ln/>
        </p:spPr>
        <p:txBody>
          <a:bodyPr wrap="square" lIns="0" tIns="0" rIns="0" bIns="0" rtlCol="0" anchor="t"/>
          <a:lstStyle/>
          <a:p>
            <a:pPr algn="r" indent="0" marL="0">
              <a:lnSpc>
                <a:spcPts val="2250"/>
              </a:lnSpc>
              <a:buNone/>
            </a:pPr>
            <a:r>
              <a:rPr lang="en-US" sz="1400" dirty="0">
                <a:solidFill>
                  <a:srgbClr val="39393C"/>
                </a:solidFill>
                <a:latin typeface="Open Sans" pitchFamily="34" charset="0"/>
                <a:ea typeface="Open Sans" pitchFamily="34" charset="-122"/>
                <a:cs typeface="Open Sans" pitchFamily="34" charset="-120"/>
              </a:rPr>
              <a:t>Bi-directional APIs with traffic signal systems for priority green lights. Integration with ride-sharing platforms for first/last-mile connectivity. Open data platform for third-party developers.</a:t>
            </a:r>
            <a:endParaRPr lang="en-US" sz="1400" dirty="0"/>
          </a:p>
        </p:txBody>
      </p:sp>
      <p:sp>
        <p:nvSpPr>
          <p:cNvPr id="29" name="Text 27"/>
          <p:cNvSpPr/>
          <p:nvPr/>
        </p:nvSpPr>
        <p:spPr>
          <a:xfrm>
            <a:off x="634722" y="7098983"/>
            <a:ext cx="13360956" cy="580073"/>
          </a:xfrm>
          <a:prstGeom prst="rect">
            <a:avLst/>
          </a:prstGeom>
          <a:noFill/>
          <a:ln/>
        </p:spPr>
        <p:txBody>
          <a:bodyPr wrap="square" lIns="0" tIns="0" rIns="0" bIns="0" rtlCol="0" anchor="t"/>
          <a:lstStyle/>
          <a:p>
            <a:pPr algn="l" indent="0" marL="0">
              <a:lnSpc>
                <a:spcPts val="2250"/>
              </a:lnSpc>
              <a:buNone/>
            </a:pPr>
            <a:r>
              <a:rPr lang="en-US" sz="1400" dirty="0">
                <a:solidFill>
                  <a:srgbClr val="39393C"/>
                </a:solidFill>
                <a:latin typeface="Open Sans" pitchFamily="34" charset="0"/>
                <a:ea typeface="Open Sans" pitchFamily="34" charset="-122"/>
                <a:cs typeface="Open Sans" pitchFamily="34" charset="-120"/>
              </a:rPr>
              <a:t>This architecture positions the platform as the foundation for next-generation urban mobility, capable of scaling to 100+ cities while maintaining exceptional performance and reliability standards.</a:t>
            </a:r>
            <a:endParaRPr lang="en-US" sz="14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654487"/>
            <a:ext cx="9897189" cy="708779"/>
          </a:xfrm>
          <a:prstGeom prst="rect">
            <a:avLst/>
          </a:prstGeom>
          <a:noFill/>
          <a:ln/>
        </p:spPr>
        <p:txBody>
          <a:bodyPr wrap="none" lIns="0" tIns="0" rIns="0" bIns="0" rtlCol="0" anchor="t"/>
          <a:lstStyle/>
          <a:p>
            <a:pPr algn="l" indent="0" marL="0">
              <a:lnSpc>
                <a:spcPts val="5550"/>
              </a:lnSpc>
              <a:buNone/>
            </a:pPr>
            <a:r>
              <a:rPr lang="en-US" sz="4450" b="1" dirty="0">
                <a:solidFill>
                  <a:srgbClr val="101014"/>
                </a:solidFill>
                <a:latin typeface="Playfair Display Bold" pitchFamily="34" charset="0"/>
                <a:ea typeface="Playfair Display Bold" pitchFamily="34" charset="-122"/>
                <a:cs typeface="Playfair Display Bold" pitchFamily="34" charset="-120"/>
              </a:rPr>
              <a:t>Problem Statement &amp; Core Objectives</a:t>
            </a:r>
            <a:endParaRPr lang="en-US" sz="4450" dirty="0"/>
          </a:p>
        </p:txBody>
      </p:sp>
      <p:sp>
        <p:nvSpPr>
          <p:cNvPr id="3" name="Text 1"/>
          <p:cNvSpPr/>
          <p:nvPr/>
        </p:nvSpPr>
        <p:spPr>
          <a:xfrm>
            <a:off x="793790" y="1816894"/>
            <a:ext cx="13042821" cy="1088708"/>
          </a:xfrm>
          <a:prstGeom prst="rect">
            <a:avLst/>
          </a:prstGeom>
          <a:noFill/>
          <a:ln/>
        </p:spPr>
        <p:txBody>
          <a:bodyPr wrap="square" lIns="0" tIns="0" rIns="0" bIns="0" rtlCol="0" anchor="t"/>
          <a:lstStyle/>
          <a:p>
            <a:pPr algn="l" indent="0" marL="0">
              <a:lnSpc>
                <a:spcPts val="2850"/>
              </a:lnSpc>
              <a:buNone/>
            </a:pPr>
            <a:r>
              <a:rPr lang="en-US" sz="1750" dirty="0">
                <a:solidFill>
                  <a:srgbClr val="39393C"/>
                </a:solidFill>
                <a:latin typeface="Open Sans" pitchFamily="34" charset="0"/>
                <a:ea typeface="Open Sans" pitchFamily="34" charset="-122"/>
                <a:cs typeface="Open Sans" pitchFamily="34" charset="-120"/>
              </a:rPr>
              <a:t>Urban transit systems face critical challenges in passenger experience and operational efficiency. Commuters lack reliable arrival information, leading to frustration and reduced ridership. Transit operators struggle with visibility into fleet operations and service disruptions.</a:t>
            </a:r>
            <a:endParaRPr lang="en-US" sz="1750" dirty="0"/>
          </a:p>
        </p:txBody>
      </p:sp>
      <p:sp>
        <p:nvSpPr>
          <p:cNvPr id="4" name="Shape 2"/>
          <p:cNvSpPr/>
          <p:nvPr/>
        </p:nvSpPr>
        <p:spPr>
          <a:xfrm>
            <a:off x="793790" y="3160752"/>
            <a:ext cx="6407944" cy="2093714"/>
          </a:xfrm>
          <a:prstGeom prst="roundRect">
            <a:avLst>
              <a:gd name="adj" fmla="val 6988"/>
            </a:avLst>
          </a:prstGeom>
          <a:solidFill>
            <a:srgbClr val="F3F3F7"/>
          </a:solidFill>
          <a:ln w="30480">
            <a:solidFill>
              <a:srgbClr val="C6C6D2"/>
            </a:solidFill>
            <a:prstDash val="solid"/>
          </a:ln>
        </p:spPr>
      </p:sp>
      <p:sp>
        <p:nvSpPr>
          <p:cNvPr id="5" name="Shape 3"/>
          <p:cNvSpPr/>
          <p:nvPr/>
        </p:nvSpPr>
        <p:spPr>
          <a:xfrm>
            <a:off x="763310" y="3160752"/>
            <a:ext cx="121920" cy="2093714"/>
          </a:xfrm>
          <a:prstGeom prst="roundRect">
            <a:avLst>
              <a:gd name="adj" fmla="val 27907"/>
            </a:avLst>
          </a:prstGeom>
          <a:solidFill>
            <a:srgbClr val="101014"/>
          </a:solidFill>
          <a:ln/>
        </p:spPr>
      </p:sp>
      <p:sp>
        <p:nvSpPr>
          <p:cNvPr id="6" name="Text 4"/>
          <p:cNvSpPr/>
          <p:nvPr/>
        </p:nvSpPr>
        <p:spPr>
          <a:xfrm>
            <a:off x="1142524" y="3418046"/>
            <a:ext cx="3191351" cy="354330"/>
          </a:xfrm>
          <a:prstGeom prst="rect">
            <a:avLst/>
          </a:prstGeom>
          <a:noFill/>
          <a:ln/>
        </p:spPr>
        <p:txBody>
          <a:bodyPr wrap="none" lIns="0" tIns="0" rIns="0" bIns="0" rtlCol="0" anchor="t"/>
          <a:lstStyle/>
          <a:p>
            <a:pPr algn="l" indent="0" marL="0">
              <a:lnSpc>
                <a:spcPts val="2750"/>
              </a:lnSpc>
              <a:buNone/>
            </a:pPr>
            <a:r>
              <a:rPr lang="en-US" sz="2200" b="1" dirty="0">
                <a:solidFill>
                  <a:srgbClr val="39393C"/>
                </a:solidFill>
                <a:latin typeface="Playfair Display Bold" pitchFamily="34" charset="0"/>
                <a:ea typeface="Playfair Display Bold" pitchFamily="34" charset="-122"/>
                <a:cs typeface="Playfair Display Bold" pitchFamily="34" charset="-120"/>
              </a:rPr>
              <a:t>Real-Time Visibility Gap</a:t>
            </a:r>
            <a:endParaRPr lang="en-US" sz="2200" dirty="0"/>
          </a:p>
        </p:txBody>
      </p:sp>
      <p:sp>
        <p:nvSpPr>
          <p:cNvPr id="7" name="Text 5"/>
          <p:cNvSpPr/>
          <p:nvPr/>
        </p:nvSpPr>
        <p:spPr>
          <a:xfrm>
            <a:off x="1142524" y="3908465"/>
            <a:ext cx="5801916" cy="1088708"/>
          </a:xfrm>
          <a:prstGeom prst="rect">
            <a:avLst/>
          </a:prstGeom>
          <a:noFill/>
          <a:ln/>
        </p:spPr>
        <p:txBody>
          <a:bodyPr wrap="square" lIns="0" tIns="0" rIns="0" bIns="0" rtlCol="0" anchor="t"/>
          <a:lstStyle/>
          <a:p>
            <a:pPr algn="l" indent="0" marL="0">
              <a:lnSpc>
                <a:spcPts val="2850"/>
              </a:lnSpc>
              <a:buNone/>
            </a:pPr>
            <a:r>
              <a:rPr lang="en-US" sz="1750" dirty="0">
                <a:solidFill>
                  <a:srgbClr val="39393C"/>
                </a:solidFill>
                <a:latin typeface="Open Sans" pitchFamily="34" charset="0"/>
                <a:ea typeface="Open Sans" pitchFamily="34" charset="-122"/>
                <a:cs typeface="Open Sans" pitchFamily="34" charset="-120"/>
              </a:rPr>
              <a:t>Passengers need accurate, up-to-the-second vehicle location data to make informed travel decisions and minimize wait times at stops.</a:t>
            </a:r>
            <a:endParaRPr lang="en-US" sz="1750" dirty="0"/>
          </a:p>
        </p:txBody>
      </p:sp>
      <p:sp>
        <p:nvSpPr>
          <p:cNvPr id="8" name="Shape 6"/>
          <p:cNvSpPr/>
          <p:nvPr/>
        </p:nvSpPr>
        <p:spPr>
          <a:xfrm>
            <a:off x="7428548" y="3160752"/>
            <a:ext cx="6408063" cy="2093714"/>
          </a:xfrm>
          <a:prstGeom prst="roundRect">
            <a:avLst>
              <a:gd name="adj" fmla="val 6988"/>
            </a:avLst>
          </a:prstGeom>
          <a:solidFill>
            <a:srgbClr val="F3F3F7"/>
          </a:solidFill>
          <a:ln w="30480">
            <a:solidFill>
              <a:srgbClr val="C6C6D2"/>
            </a:solidFill>
            <a:prstDash val="solid"/>
          </a:ln>
        </p:spPr>
      </p:sp>
      <p:sp>
        <p:nvSpPr>
          <p:cNvPr id="9" name="Shape 7"/>
          <p:cNvSpPr/>
          <p:nvPr/>
        </p:nvSpPr>
        <p:spPr>
          <a:xfrm>
            <a:off x="7398067" y="3160752"/>
            <a:ext cx="121920" cy="2093714"/>
          </a:xfrm>
          <a:prstGeom prst="roundRect">
            <a:avLst>
              <a:gd name="adj" fmla="val 27907"/>
            </a:avLst>
          </a:prstGeom>
          <a:solidFill>
            <a:srgbClr val="101014"/>
          </a:solidFill>
          <a:ln/>
        </p:spPr>
      </p:sp>
      <p:sp>
        <p:nvSpPr>
          <p:cNvPr id="10" name="Text 8"/>
          <p:cNvSpPr/>
          <p:nvPr/>
        </p:nvSpPr>
        <p:spPr>
          <a:xfrm>
            <a:off x="7777282" y="3418046"/>
            <a:ext cx="3245168" cy="354330"/>
          </a:xfrm>
          <a:prstGeom prst="rect">
            <a:avLst/>
          </a:prstGeom>
          <a:noFill/>
          <a:ln/>
        </p:spPr>
        <p:txBody>
          <a:bodyPr wrap="none" lIns="0" tIns="0" rIns="0" bIns="0" rtlCol="0" anchor="t"/>
          <a:lstStyle/>
          <a:p>
            <a:pPr algn="l" indent="0" marL="0">
              <a:lnSpc>
                <a:spcPts val="2750"/>
              </a:lnSpc>
              <a:buNone/>
            </a:pPr>
            <a:r>
              <a:rPr lang="en-US" sz="2200" b="1" dirty="0">
                <a:solidFill>
                  <a:srgbClr val="39393C"/>
                </a:solidFill>
                <a:latin typeface="Playfair Display Bold" pitchFamily="34" charset="0"/>
                <a:ea typeface="Playfair Display Bold" pitchFamily="34" charset="-122"/>
                <a:cs typeface="Playfair Display Bold" pitchFamily="34" charset="-120"/>
              </a:rPr>
              <a:t>ETA Prediction Accuracy</a:t>
            </a:r>
            <a:endParaRPr lang="en-US" sz="2200" dirty="0"/>
          </a:p>
        </p:txBody>
      </p:sp>
      <p:sp>
        <p:nvSpPr>
          <p:cNvPr id="11" name="Text 9"/>
          <p:cNvSpPr/>
          <p:nvPr/>
        </p:nvSpPr>
        <p:spPr>
          <a:xfrm>
            <a:off x="7777282" y="3908465"/>
            <a:ext cx="5802035" cy="1088708"/>
          </a:xfrm>
          <a:prstGeom prst="rect">
            <a:avLst/>
          </a:prstGeom>
          <a:noFill/>
          <a:ln/>
        </p:spPr>
        <p:txBody>
          <a:bodyPr wrap="square" lIns="0" tIns="0" rIns="0" bIns="0" rtlCol="0" anchor="t"/>
          <a:lstStyle/>
          <a:p>
            <a:pPr algn="l" indent="0" marL="0">
              <a:lnSpc>
                <a:spcPts val="2850"/>
              </a:lnSpc>
              <a:buNone/>
            </a:pPr>
            <a:r>
              <a:rPr lang="en-US" sz="1750" dirty="0">
                <a:solidFill>
                  <a:srgbClr val="39393C"/>
                </a:solidFill>
                <a:latin typeface="Open Sans" pitchFamily="34" charset="0"/>
                <a:ea typeface="Open Sans" pitchFamily="34" charset="-122"/>
                <a:cs typeface="Open Sans" pitchFamily="34" charset="-120"/>
              </a:rPr>
              <a:t>Static schedules fail to account for traffic, weather, and operational variables. Dynamic predictions are essential for reliable service.</a:t>
            </a:r>
            <a:endParaRPr lang="en-US" sz="1750" dirty="0"/>
          </a:p>
        </p:txBody>
      </p:sp>
      <p:sp>
        <p:nvSpPr>
          <p:cNvPr id="12" name="Shape 10"/>
          <p:cNvSpPr/>
          <p:nvPr/>
        </p:nvSpPr>
        <p:spPr>
          <a:xfrm>
            <a:off x="793790" y="5481280"/>
            <a:ext cx="6407944" cy="2093714"/>
          </a:xfrm>
          <a:prstGeom prst="roundRect">
            <a:avLst>
              <a:gd name="adj" fmla="val 6988"/>
            </a:avLst>
          </a:prstGeom>
          <a:solidFill>
            <a:srgbClr val="F3F3F7"/>
          </a:solidFill>
          <a:ln w="30480">
            <a:solidFill>
              <a:srgbClr val="C6C6D2"/>
            </a:solidFill>
            <a:prstDash val="solid"/>
          </a:ln>
        </p:spPr>
      </p:sp>
      <p:sp>
        <p:nvSpPr>
          <p:cNvPr id="13" name="Shape 11"/>
          <p:cNvSpPr/>
          <p:nvPr/>
        </p:nvSpPr>
        <p:spPr>
          <a:xfrm>
            <a:off x="763310" y="5481280"/>
            <a:ext cx="121920" cy="2093714"/>
          </a:xfrm>
          <a:prstGeom prst="roundRect">
            <a:avLst>
              <a:gd name="adj" fmla="val 27907"/>
            </a:avLst>
          </a:prstGeom>
          <a:solidFill>
            <a:srgbClr val="101014"/>
          </a:solidFill>
          <a:ln/>
        </p:spPr>
      </p:sp>
      <p:sp>
        <p:nvSpPr>
          <p:cNvPr id="14" name="Text 12"/>
          <p:cNvSpPr/>
          <p:nvPr/>
        </p:nvSpPr>
        <p:spPr>
          <a:xfrm>
            <a:off x="1142524" y="5738574"/>
            <a:ext cx="4888468" cy="354330"/>
          </a:xfrm>
          <a:prstGeom prst="rect">
            <a:avLst/>
          </a:prstGeom>
          <a:noFill/>
          <a:ln/>
        </p:spPr>
        <p:txBody>
          <a:bodyPr wrap="none" lIns="0" tIns="0" rIns="0" bIns="0" rtlCol="0" anchor="t"/>
          <a:lstStyle/>
          <a:p>
            <a:pPr algn="l" indent="0" marL="0">
              <a:lnSpc>
                <a:spcPts val="2750"/>
              </a:lnSpc>
              <a:buNone/>
            </a:pPr>
            <a:r>
              <a:rPr lang="en-US" sz="2200" b="1" dirty="0">
                <a:solidFill>
                  <a:srgbClr val="39393C"/>
                </a:solidFill>
                <a:latin typeface="Playfair Display Bold" pitchFamily="34" charset="0"/>
                <a:ea typeface="Playfair Display Bold" pitchFamily="34" charset="-122"/>
                <a:cs typeface="Playfair Display Bold" pitchFamily="34" charset="-120"/>
              </a:rPr>
              <a:t>Capacity &amp; Crowdedness Intelligence</a:t>
            </a:r>
            <a:endParaRPr lang="en-US" sz="2200" dirty="0"/>
          </a:p>
        </p:txBody>
      </p:sp>
      <p:sp>
        <p:nvSpPr>
          <p:cNvPr id="15" name="Text 13"/>
          <p:cNvSpPr/>
          <p:nvPr/>
        </p:nvSpPr>
        <p:spPr>
          <a:xfrm>
            <a:off x="1142524" y="6228993"/>
            <a:ext cx="5801916" cy="1088708"/>
          </a:xfrm>
          <a:prstGeom prst="rect">
            <a:avLst/>
          </a:prstGeom>
          <a:noFill/>
          <a:ln/>
        </p:spPr>
        <p:txBody>
          <a:bodyPr wrap="square" lIns="0" tIns="0" rIns="0" bIns="0" rtlCol="0" anchor="t"/>
          <a:lstStyle/>
          <a:p>
            <a:pPr algn="l" indent="0" marL="0">
              <a:lnSpc>
                <a:spcPts val="2850"/>
              </a:lnSpc>
              <a:buNone/>
            </a:pPr>
            <a:r>
              <a:rPr lang="en-US" sz="1750" dirty="0">
                <a:solidFill>
                  <a:srgbClr val="39393C"/>
                </a:solidFill>
                <a:latin typeface="Open Sans" pitchFamily="34" charset="0"/>
                <a:ea typeface="Open Sans" pitchFamily="34" charset="-122"/>
                <a:cs typeface="Open Sans" pitchFamily="34" charset="-120"/>
              </a:rPr>
              <a:t>Passengers require visibility into vehicle occupancy levels to avoid overcrowded vehicles and plan alternative routes effectively.</a:t>
            </a:r>
            <a:endParaRPr lang="en-US" sz="1750" dirty="0"/>
          </a:p>
        </p:txBody>
      </p:sp>
      <p:sp>
        <p:nvSpPr>
          <p:cNvPr id="16" name="Shape 14"/>
          <p:cNvSpPr/>
          <p:nvPr/>
        </p:nvSpPr>
        <p:spPr>
          <a:xfrm>
            <a:off x="7428548" y="5481280"/>
            <a:ext cx="6408063" cy="2093714"/>
          </a:xfrm>
          <a:prstGeom prst="roundRect">
            <a:avLst>
              <a:gd name="adj" fmla="val 6988"/>
            </a:avLst>
          </a:prstGeom>
          <a:solidFill>
            <a:srgbClr val="F3F3F7"/>
          </a:solidFill>
          <a:ln w="30480">
            <a:solidFill>
              <a:srgbClr val="C6C6D2"/>
            </a:solidFill>
            <a:prstDash val="solid"/>
          </a:ln>
        </p:spPr>
      </p:sp>
      <p:sp>
        <p:nvSpPr>
          <p:cNvPr id="17" name="Shape 15"/>
          <p:cNvSpPr/>
          <p:nvPr/>
        </p:nvSpPr>
        <p:spPr>
          <a:xfrm>
            <a:off x="7398067" y="5481280"/>
            <a:ext cx="121920" cy="2093714"/>
          </a:xfrm>
          <a:prstGeom prst="roundRect">
            <a:avLst>
              <a:gd name="adj" fmla="val 27907"/>
            </a:avLst>
          </a:prstGeom>
          <a:solidFill>
            <a:srgbClr val="101014"/>
          </a:solidFill>
          <a:ln/>
        </p:spPr>
      </p:sp>
      <p:sp>
        <p:nvSpPr>
          <p:cNvPr id="18" name="Text 16"/>
          <p:cNvSpPr/>
          <p:nvPr/>
        </p:nvSpPr>
        <p:spPr>
          <a:xfrm>
            <a:off x="7777282" y="5738574"/>
            <a:ext cx="3090505" cy="354330"/>
          </a:xfrm>
          <a:prstGeom prst="rect">
            <a:avLst/>
          </a:prstGeom>
          <a:noFill/>
          <a:ln/>
        </p:spPr>
        <p:txBody>
          <a:bodyPr wrap="none" lIns="0" tIns="0" rIns="0" bIns="0" rtlCol="0" anchor="t"/>
          <a:lstStyle/>
          <a:p>
            <a:pPr algn="l" indent="0" marL="0">
              <a:lnSpc>
                <a:spcPts val="2750"/>
              </a:lnSpc>
              <a:buNone/>
            </a:pPr>
            <a:r>
              <a:rPr lang="en-US" sz="2200" b="1" dirty="0">
                <a:solidFill>
                  <a:srgbClr val="39393C"/>
                </a:solidFill>
                <a:latin typeface="Playfair Display Bold" pitchFamily="34" charset="0"/>
                <a:ea typeface="Playfair Display Bold" pitchFamily="34" charset="-122"/>
                <a:cs typeface="Playfair Display Bold" pitchFamily="34" charset="-120"/>
              </a:rPr>
              <a:t>Multi-Tenant City Scale</a:t>
            </a:r>
            <a:endParaRPr lang="en-US" sz="2200" dirty="0"/>
          </a:p>
        </p:txBody>
      </p:sp>
      <p:sp>
        <p:nvSpPr>
          <p:cNvPr id="19" name="Text 17"/>
          <p:cNvSpPr/>
          <p:nvPr/>
        </p:nvSpPr>
        <p:spPr>
          <a:xfrm>
            <a:off x="7777282" y="6228993"/>
            <a:ext cx="5802035" cy="1088708"/>
          </a:xfrm>
          <a:prstGeom prst="rect">
            <a:avLst/>
          </a:prstGeom>
          <a:noFill/>
          <a:ln/>
        </p:spPr>
        <p:txBody>
          <a:bodyPr wrap="square" lIns="0" tIns="0" rIns="0" bIns="0" rtlCol="0" anchor="t"/>
          <a:lstStyle/>
          <a:p>
            <a:pPr algn="l" indent="0" marL="0">
              <a:lnSpc>
                <a:spcPts val="2850"/>
              </a:lnSpc>
              <a:buNone/>
            </a:pPr>
            <a:r>
              <a:rPr lang="en-US" sz="1750" dirty="0">
                <a:solidFill>
                  <a:srgbClr val="39393C"/>
                </a:solidFill>
                <a:latin typeface="Open Sans" pitchFamily="34" charset="0"/>
                <a:ea typeface="Open Sans" pitchFamily="34" charset="-122"/>
                <a:cs typeface="Open Sans" pitchFamily="34" charset="-120"/>
              </a:rPr>
              <a:t>The platform must support multiple transit agencies across different cities with isolated data, custom configurations, and independent scaling requirements.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409932" y="330994"/>
            <a:ext cx="2985135" cy="366117"/>
          </a:xfrm>
          <a:prstGeom prst="rect">
            <a:avLst/>
          </a:prstGeom>
          <a:noFill/>
          <a:ln/>
        </p:spPr>
        <p:txBody>
          <a:bodyPr wrap="none" lIns="0" tIns="0" rIns="0" bIns="0" rtlCol="0" anchor="t"/>
          <a:lstStyle/>
          <a:p>
            <a:pPr algn="l" indent="0" marL="0">
              <a:lnSpc>
                <a:spcPts val="2850"/>
              </a:lnSpc>
              <a:buNone/>
            </a:pPr>
            <a:r>
              <a:rPr lang="en-US" sz="2300" b="1" dirty="0">
                <a:solidFill>
                  <a:srgbClr val="101014"/>
                </a:solidFill>
                <a:latin typeface="Playfair Display Bold" pitchFamily="34" charset="0"/>
                <a:ea typeface="Playfair Display Bold" pitchFamily="34" charset="-122"/>
                <a:cs typeface="Playfair Display Bold" pitchFamily="34" charset="-120"/>
              </a:rPr>
              <a:t>Key Platform Features</a:t>
            </a:r>
            <a:endParaRPr lang="en-US" sz="2300" dirty="0"/>
          </a:p>
        </p:txBody>
      </p:sp>
      <p:pic>
        <p:nvPicPr>
          <p:cNvPr id="3" name="Image 0" descr="preencoded.png">    </p:cNvPr>
          <p:cNvPicPr>
            <a:picLocks noChangeAspect="1"/>
          </p:cNvPicPr>
          <p:nvPr/>
        </p:nvPicPr>
        <p:blipFill>
          <a:blip r:embed="rId1"/>
          <a:stretch>
            <a:fillRect/>
          </a:stretch>
        </p:blipFill>
        <p:spPr>
          <a:xfrm>
            <a:off x="409932" y="1004411"/>
            <a:ext cx="6762393" cy="6762393"/>
          </a:xfrm>
          <a:prstGeom prst="rect">
            <a:avLst/>
          </a:prstGeom>
        </p:spPr>
      </p:pic>
      <p:sp>
        <p:nvSpPr>
          <p:cNvPr id="4" name="Text 1"/>
          <p:cNvSpPr/>
          <p:nvPr/>
        </p:nvSpPr>
        <p:spPr>
          <a:xfrm>
            <a:off x="7465695" y="1004411"/>
            <a:ext cx="117038" cy="146328"/>
          </a:xfrm>
          <a:prstGeom prst="rect">
            <a:avLst/>
          </a:prstGeom>
          <a:noFill/>
          <a:ln/>
        </p:spPr>
        <p:txBody>
          <a:bodyPr wrap="none" lIns="0" tIns="0" rIns="0" bIns="0" rtlCol="0" anchor="t"/>
          <a:lstStyle/>
          <a:p>
            <a:pPr algn="l" indent="0" marL="0">
              <a:lnSpc>
                <a:spcPts val="1450"/>
              </a:lnSpc>
              <a:buNone/>
            </a:pPr>
            <a:r>
              <a:rPr lang="en-US" sz="900" dirty="0">
                <a:solidFill>
                  <a:srgbClr val="39393C"/>
                </a:solidFill>
                <a:latin typeface="Playfair Display Light" pitchFamily="34" charset="0"/>
                <a:ea typeface="Playfair Display Light" pitchFamily="34" charset="-122"/>
                <a:cs typeface="Playfair Display Light" pitchFamily="34" charset="-120"/>
              </a:rPr>
              <a:t>01</a:t>
            </a:r>
            <a:endParaRPr lang="en-US" sz="900" dirty="0"/>
          </a:p>
        </p:txBody>
      </p:sp>
      <p:sp>
        <p:nvSpPr>
          <p:cNvPr id="5" name="Shape 2"/>
          <p:cNvSpPr/>
          <p:nvPr/>
        </p:nvSpPr>
        <p:spPr>
          <a:xfrm>
            <a:off x="7465695" y="1188006"/>
            <a:ext cx="6762393" cy="15240"/>
          </a:xfrm>
          <a:prstGeom prst="rect">
            <a:avLst/>
          </a:prstGeom>
          <a:solidFill>
            <a:srgbClr val="101014"/>
          </a:solidFill>
          <a:ln/>
        </p:spPr>
      </p:sp>
      <p:sp>
        <p:nvSpPr>
          <p:cNvPr id="6" name="Text 3"/>
          <p:cNvSpPr/>
          <p:nvPr/>
        </p:nvSpPr>
        <p:spPr>
          <a:xfrm>
            <a:off x="7465695" y="1276945"/>
            <a:ext cx="1764149" cy="182999"/>
          </a:xfrm>
          <a:prstGeom prst="rect">
            <a:avLst/>
          </a:prstGeom>
          <a:noFill/>
          <a:ln/>
        </p:spPr>
        <p:txBody>
          <a:bodyPr wrap="none" lIns="0" tIns="0" rIns="0" bIns="0" rtlCol="0" anchor="t"/>
          <a:lstStyle/>
          <a:p>
            <a:pPr algn="l" indent="0" marL="0">
              <a:lnSpc>
                <a:spcPts val="1400"/>
              </a:lnSpc>
              <a:buNone/>
            </a:pPr>
            <a:r>
              <a:rPr lang="en-US" sz="1150" b="1" dirty="0">
                <a:solidFill>
                  <a:srgbClr val="39393C"/>
                </a:solidFill>
                <a:latin typeface="Playfair Display Bold" pitchFamily="34" charset="0"/>
                <a:ea typeface="Playfair Display Bold" pitchFamily="34" charset="-122"/>
                <a:cs typeface="Playfair Display Bold" pitchFamily="34" charset="-120"/>
              </a:rPr>
              <a:t>Live GPS Vehicle Tracking</a:t>
            </a:r>
            <a:endParaRPr lang="en-US" sz="1150" dirty="0"/>
          </a:p>
        </p:txBody>
      </p:sp>
      <p:sp>
        <p:nvSpPr>
          <p:cNvPr id="7" name="Text 4"/>
          <p:cNvSpPr/>
          <p:nvPr/>
        </p:nvSpPr>
        <p:spPr>
          <a:xfrm>
            <a:off x="7465695" y="1576983"/>
            <a:ext cx="6762393" cy="187404"/>
          </a:xfrm>
          <a:prstGeom prst="rect">
            <a:avLst/>
          </a:prstGeom>
          <a:noFill/>
          <a:ln/>
        </p:spPr>
        <p:txBody>
          <a:bodyPr wrap="none" lIns="0" tIns="0" rIns="0" bIns="0" rtlCol="0" anchor="t"/>
          <a:lstStyle/>
          <a:p>
            <a:pPr algn="l" indent="0" marL="0">
              <a:lnSpc>
                <a:spcPts val="1450"/>
              </a:lnSpc>
              <a:buNone/>
            </a:pPr>
            <a:r>
              <a:rPr lang="en-US" sz="900" dirty="0">
                <a:solidFill>
                  <a:srgbClr val="39393C"/>
                </a:solidFill>
                <a:latin typeface="Open Sans" pitchFamily="34" charset="0"/>
                <a:ea typeface="Open Sans" pitchFamily="34" charset="-122"/>
                <a:cs typeface="Open Sans" pitchFamily="34" charset="-120"/>
              </a:rPr>
              <a:t>Sub-second position updates streamed from onboard devices with geofencing and route adherence monitoring.</a:t>
            </a:r>
            <a:endParaRPr lang="en-US" sz="900" dirty="0"/>
          </a:p>
        </p:txBody>
      </p:sp>
      <p:sp>
        <p:nvSpPr>
          <p:cNvPr id="8" name="Text 5"/>
          <p:cNvSpPr/>
          <p:nvPr/>
        </p:nvSpPr>
        <p:spPr>
          <a:xfrm>
            <a:off x="7465695" y="1969175"/>
            <a:ext cx="117038" cy="146328"/>
          </a:xfrm>
          <a:prstGeom prst="rect">
            <a:avLst/>
          </a:prstGeom>
          <a:noFill/>
          <a:ln/>
        </p:spPr>
        <p:txBody>
          <a:bodyPr wrap="none" lIns="0" tIns="0" rIns="0" bIns="0" rtlCol="0" anchor="t"/>
          <a:lstStyle/>
          <a:p>
            <a:pPr algn="l" indent="0" marL="0">
              <a:lnSpc>
                <a:spcPts val="1450"/>
              </a:lnSpc>
              <a:buNone/>
            </a:pPr>
            <a:r>
              <a:rPr lang="en-US" sz="900" dirty="0">
                <a:solidFill>
                  <a:srgbClr val="39393C"/>
                </a:solidFill>
                <a:latin typeface="Playfair Display Light" pitchFamily="34" charset="0"/>
                <a:ea typeface="Playfair Display Light" pitchFamily="34" charset="-122"/>
                <a:cs typeface="Playfair Display Light" pitchFamily="34" charset="-120"/>
              </a:rPr>
              <a:t>02</a:t>
            </a:r>
            <a:endParaRPr lang="en-US" sz="900" dirty="0"/>
          </a:p>
        </p:txBody>
      </p:sp>
      <p:sp>
        <p:nvSpPr>
          <p:cNvPr id="9" name="Shape 6"/>
          <p:cNvSpPr/>
          <p:nvPr/>
        </p:nvSpPr>
        <p:spPr>
          <a:xfrm>
            <a:off x="7465695" y="2152769"/>
            <a:ext cx="6762393" cy="15240"/>
          </a:xfrm>
          <a:prstGeom prst="rect">
            <a:avLst/>
          </a:prstGeom>
          <a:solidFill>
            <a:srgbClr val="101014"/>
          </a:solidFill>
          <a:ln/>
        </p:spPr>
      </p:sp>
      <p:sp>
        <p:nvSpPr>
          <p:cNvPr id="10" name="Text 7"/>
          <p:cNvSpPr/>
          <p:nvPr/>
        </p:nvSpPr>
        <p:spPr>
          <a:xfrm>
            <a:off x="7465695" y="2241709"/>
            <a:ext cx="2048947" cy="182999"/>
          </a:xfrm>
          <a:prstGeom prst="rect">
            <a:avLst/>
          </a:prstGeom>
          <a:noFill/>
          <a:ln/>
        </p:spPr>
        <p:txBody>
          <a:bodyPr wrap="none" lIns="0" tIns="0" rIns="0" bIns="0" rtlCol="0" anchor="t"/>
          <a:lstStyle/>
          <a:p>
            <a:pPr algn="l" indent="0" marL="0">
              <a:lnSpc>
                <a:spcPts val="1400"/>
              </a:lnSpc>
              <a:buNone/>
            </a:pPr>
            <a:r>
              <a:rPr lang="en-US" sz="1150" b="1" dirty="0">
                <a:solidFill>
                  <a:srgbClr val="39393C"/>
                </a:solidFill>
                <a:latin typeface="Playfair Display Bold" pitchFamily="34" charset="0"/>
                <a:ea typeface="Playfair Display Bold" pitchFamily="34" charset="-122"/>
                <a:cs typeface="Playfair Display Bold" pitchFamily="34" charset="-120"/>
              </a:rPr>
              <a:t>Machine Learning ETA Engine</a:t>
            </a:r>
            <a:endParaRPr lang="en-US" sz="1150" dirty="0"/>
          </a:p>
        </p:txBody>
      </p:sp>
      <p:sp>
        <p:nvSpPr>
          <p:cNvPr id="11" name="Text 8"/>
          <p:cNvSpPr/>
          <p:nvPr/>
        </p:nvSpPr>
        <p:spPr>
          <a:xfrm>
            <a:off x="7465695" y="2541746"/>
            <a:ext cx="6762393" cy="187404"/>
          </a:xfrm>
          <a:prstGeom prst="rect">
            <a:avLst/>
          </a:prstGeom>
          <a:noFill/>
          <a:ln/>
        </p:spPr>
        <p:txBody>
          <a:bodyPr wrap="none" lIns="0" tIns="0" rIns="0" bIns="0" rtlCol="0" anchor="t"/>
          <a:lstStyle/>
          <a:p>
            <a:pPr algn="l" indent="0" marL="0">
              <a:lnSpc>
                <a:spcPts val="1450"/>
              </a:lnSpc>
              <a:buNone/>
            </a:pPr>
            <a:r>
              <a:rPr lang="en-US" sz="900" dirty="0">
                <a:solidFill>
                  <a:srgbClr val="39393C"/>
                </a:solidFill>
                <a:latin typeface="Open Sans" pitchFamily="34" charset="0"/>
                <a:ea typeface="Open Sans" pitchFamily="34" charset="-122"/>
                <a:cs typeface="Open Sans" pitchFamily="34" charset="-120"/>
              </a:rPr>
              <a:t>Predictive models incorporating historical patterns, current traffic conditions, weather data, and real-time telemetry.</a:t>
            </a:r>
            <a:endParaRPr lang="en-US" sz="900" dirty="0"/>
          </a:p>
        </p:txBody>
      </p:sp>
      <p:sp>
        <p:nvSpPr>
          <p:cNvPr id="12" name="Text 9"/>
          <p:cNvSpPr/>
          <p:nvPr/>
        </p:nvSpPr>
        <p:spPr>
          <a:xfrm>
            <a:off x="7465695" y="2933938"/>
            <a:ext cx="117038" cy="146328"/>
          </a:xfrm>
          <a:prstGeom prst="rect">
            <a:avLst/>
          </a:prstGeom>
          <a:noFill/>
          <a:ln/>
        </p:spPr>
        <p:txBody>
          <a:bodyPr wrap="none" lIns="0" tIns="0" rIns="0" bIns="0" rtlCol="0" anchor="t"/>
          <a:lstStyle/>
          <a:p>
            <a:pPr algn="l" indent="0" marL="0">
              <a:lnSpc>
                <a:spcPts val="1450"/>
              </a:lnSpc>
              <a:buNone/>
            </a:pPr>
            <a:r>
              <a:rPr lang="en-US" sz="900" dirty="0">
                <a:solidFill>
                  <a:srgbClr val="39393C"/>
                </a:solidFill>
                <a:latin typeface="Playfair Display Light" pitchFamily="34" charset="0"/>
                <a:ea typeface="Playfair Display Light" pitchFamily="34" charset="-122"/>
                <a:cs typeface="Playfair Display Light" pitchFamily="34" charset="-120"/>
              </a:rPr>
              <a:t>03</a:t>
            </a:r>
            <a:endParaRPr lang="en-US" sz="900" dirty="0"/>
          </a:p>
        </p:txBody>
      </p:sp>
      <p:sp>
        <p:nvSpPr>
          <p:cNvPr id="13" name="Shape 10"/>
          <p:cNvSpPr/>
          <p:nvPr/>
        </p:nvSpPr>
        <p:spPr>
          <a:xfrm>
            <a:off x="7465695" y="3117533"/>
            <a:ext cx="6762393" cy="15240"/>
          </a:xfrm>
          <a:prstGeom prst="rect">
            <a:avLst/>
          </a:prstGeom>
          <a:solidFill>
            <a:srgbClr val="101014"/>
          </a:solidFill>
          <a:ln/>
        </p:spPr>
      </p:sp>
      <p:sp>
        <p:nvSpPr>
          <p:cNvPr id="14" name="Text 11"/>
          <p:cNvSpPr/>
          <p:nvPr/>
        </p:nvSpPr>
        <p:spPr>
          <a:xfrm>
            <a:off x="7465695" y="3206472"/>
            <a:ext cx="2134076" cy="182999"/>
          </a:xfrm>
          <a:prstGeom prst="rect">
            <a:avLst/>
          </a:prstGeom>
          <a:noFill/>
          <a:ln/>
        </p:spPr>
        <p:txBody>
          <a:bodyPr wrap="none" lIns="0" tIns="0" rIns="0" bIns="0" rtlCol="0" anchor="t"/>
          <a:lstStyle/>
          <a:p>
            <a:pPr algn="l" indent="0" marL="0">
              <a:lnSpc>
                <a:spcPts val="1400"/>
              </a:lnSpc>
              <a:buNone/>
            </a:pPr>
            <a:r>
              <a:rPr lang="en-US" sz="1150" b="1" dirty="0">
                <a:solidFill>
                  <a:srgbClr val="39393C"/>
                </a:solidFill>
                <a:latin typeface="Playfair Display Bold" pitchFamily="34" charset="0"/>
                <a:ea typeface="Playfair Display Bold" pitchFamily="34" charset="-122"/>
                <a:cs typeface="Playfair Display Bold" pitchFamily="34" charset="-120"/>
              </a:rPr>
              <a:t>Intelligent Route &amp; Stop Search</a:t>
            </a:r>
            <a:endParaRPr lang="en-US" sz="1150" dirty="0"/>
          </a:p>
        </p:txBody>
      </p:sp>
      <p:sp>
        <p:nvSpPr>
          <p:cNvPr id="15" name="Text 12"/>
          <p:cNvSpPr/>
          <p:nvPr/>
        </p:nvSpPr>
        <p:spPr>
          <a:xfrm>
            <a:off x="7465695" y="3506510"/>
            <a:ext cx="6762393" cy="187404"/>
          </a:xfrm>
          <a:prstGeom prst="rect">
            <a:avLst/>
          </a:prstGeom>
          <a:noFill/>
          <a:ln/>
        </p:spPr>
        <p:txBody>
          <a:bodyPr wrap="none" lIns="0" tIns="0" rIns="0" bIns="0" rtlCol="0" anchor="t"/>
          <a:lstStyle/>
          <a:p>
            <a:pPr algn="l" indent="0" marL="0">
              <a:lnSpc>
                <a:spcPts val="1450"/>
              </a:lnSpc>
              <a:buNone/>
            </a:pPr>
            <a:r>
              <a:rPr lang="en-US" sz="900" dirty="0">
                <a:solidFill>
                  <a:srgbClr val="39393C"/>
                </a:solidFill>
                <a:latin typeface="Open Sans" pitchFamily="34" charset="0"/>
                <a:ea typeface="Open Sans" pitchFamily="34" charset="-122"/>
                <a:cs typeface="Open Sans" pitchFamily="34" charset="-120"/>
              </a:rPr>
              <a:t>Geospatial indexing with fuzzy matching, autocomplete, and proximity-based discovery for seamless trip planning.</a:t>
            </a:r>
            <a:endParaRPr lang="en-US" sz="900" dirty="0"/>
          </a:p>
        </p:txBody>
      </p:sp>
      <p:sp>
        <p:nvSpPr>
          <p:cNvPr id="16" name="Text 13"/>
          <p:cNvSpPr/>
          <p:nvPr/>
        </p:nvSpPr>
        <p:spPr>
          <a:xfrm>
            <a:off x="7465695" y="3898702"/>
            <a:ext cx="117038" cy="146328"/>
          </a:xfrm>
          <a:prstGeom prst="rect">
            <a:avLst/>
          </a:prstGeom>
          <a:noFill/>
          <a:ln/>
        </p:spPr>
        <p:txBody>
          <a:bodyPr wrap="none" lIns="0" tIns="0" rIns="0" bIns="0" rtlCol="0" anchor="t"/>
          <a:lstStyle/>
          <a:p>
            <a:pPr algn="l" indent="0" marL="0">
              <a:lnSpc>
                <a:spcPts val="1450"/>
              </a:lnSpc>
              <a:buNone/>
            </a:pPr>
            <a:r>
              <a:rPr lang="en-US" sz="900" dirty="0">
                <a:solidFill>
                  <a:srgbClr val="39393C"/>
                </a:solidFill>
                <a:latin typeface="Playfair Display Light" pitchFamily="34" charset="0"/>
                <a:ea typeface="Playfair Display Light" pitchFamily="34" charset="-122"/>
                <a:cs typeface="Playfair Display Light" pitchFamily="34" charset="-120"/>
              </a:rPr>
              <a:t>04</a:t>
            </a:r>
            <a:endParaRPr lang="en-US" sz="900" dirty="0"/>
          </a:p>
        </p:txBody>
      </p:sp>
      <p:sp>
        <p:nvSpPr>
          <p:cNvPr id="17" name="Shape 14"/>
          <p:cNvSpPr/>
          <p:nvPr/>
        </p:nvSpPr>
        <p:spPr>
          <a:xfrm>
            <a:off x="7465695" y="4082296"/>
            <a:ext cx="6762393" cy="15240"/>
          </a:xfrm>
          <a:prstGeom prst="rect">
            <a:avLst/>
          </a:prstGeom>
          <a:solidFill>
            <a:srgbClr val="101014"/>
          </a:solidFill>
          <a:ln/>
        </p:spPr>
      </p:sp>
      <p:sp>
        <p:nvSpPr>
          <p:cNvPr id="18" name="Text 15"/>
          <p:cNvSpPr/>
          <p:nvPr/>
        </p:nvSpPr>
        <p:spPr>
          <a:xfrm>
            <a:off x="7465695" y="4171236"/>
            <a:ext cx="2154198" cy="182999"/>
          </a:xfrm>
          <a:prstGeom prst="rect">
            <a:avLst/>
          </a:prstGeom>
          <a:noFill/>
          <a:ln/>
        </p:spPr>
        <p:txBody>
          <a:bodyPr wrap="none" lIns="0" tIns="0" rIns="0" bIns="0" rtlCol="0" anchor="t"/>
          <a:lstStyle/>
          <a:p>
            <a:pPr algn="l" indent="0" marL="0">
              <a:lnSpc>
                <a:spcPts val="1400"/>
              </a:lnSpc>
              <a:buNone/>
            </a:pPr>
            <a:r>
              <a:rPr lang="en-US" sz="1150" b="1" dirty="0">
                <a:solidFill>
                  <a:srgbClr val="39393C"/>
                </a:solidFill>
                <a:latin typeface="Playfair Display Bold" pitchFamily="34" charset="0"/>
                <a:ea typeface="Playfair Display Bold" pitchFamily="34" charset="-122"/>
                <a:cs typeface="Playfair Display Bold" pitchFamily="34" charset="-120"/>
              </a:rPr>
              <a:t>Real-Time Alerts &amp; Disruptions</a:t>
            </a:r>
            <a:endParaRPr lang="en-US" sz="1150" dirty="0"/>
          </a:p>
        </p:txBody>
      </p:sp>
      <p:sp>
        <p:nvSpPr>
          <p:cNvPr id="19" name="Text 16"/>
          <p:cNvSpPr/>
          <p:nvPr/>
        </p:nvSpPr>
        <p:spPr>
          <a:xfrm>
            <a:off x="7465695" y="4471273"/>
            <a:ext cx="6762393" cy="187404"/>
          </a:xfrm>
          <a:prstGeom prst="rect">
            <a:avLst/>
          </a:prstGeom>
          <a:noFill/>
          <a:ln/>
        </p:spPr>
        <p:txBody>
          <a:bodyPr wrap="none" lIns="0" tIns="0" rIns="0" bIns="0" rtlCol="0" anchor="t"/>
          <a:lstStyle/>
          <a:p>
            <a:pPr algn="l" indent="0" marL="0">
              <a:lnSpc>
                <a:spcPts val="1450"/>
              </a:lnSpc>
              <a:buNone/>
            </a:pPr>
            <a:r>
              <a:rPr lang="en-US" sz="900" dirty="0">
                <a:solidFill>
                  <a:srgbClr val="39393C"/>
                </a:solidFill>
                <a:latin typeface="Open Sans" pitchFamily="34" charset="0"/>
                <a:ea typeface="Open Sans" pitchFamily="34" charset="-122"/>
                <a:cs typeface="Open Sans" pitchFamily="34" charset="-120"/>
              </a:rPr>
              <a:t>Push notifications for delays, route changes, and service updates with passenger-specific relevance filtering.</a:t>
            </a:r>
            <a:endParaRPr lang="en-US" sz="900" dirty="0"/>
          </a:p>
        </p:txBody>
      </p:sp>
      <p:sp>
        <p:nvSpPr>
          <p:cNvPr id="20" name="Text 17"/>
          <p:cNvSpPr/>
          <p:nvPr/>
        </p:nvSpPr>
        <p:spPr>
          <a:xfrm>
            <a:off x="7465695" y="4863465"/>
            <a:ext cx="117038" cy="146328"/>
          </a:xfrm>
          <a:prstGeom prst="rect">
            <a:avLst/>
          </a:prstGeom>
          <a:noFill/>
          <a:ln/>
        </p:spPr>
        <p:txBody>
          <a:bodyPr wrap="none" lIns="0" tIns="0" rIns="0" bIns="0" rtlCol="0" anchor="t"/>
          <a:lstStyle/>
          <a:p>
            <a:pPr algn="l" indent="0" marL="0">
              <a:lnSpc>
                <a:spcPts val="1450"/>
              </a:lnSpc>
              <a:buNone/>
            </a:pPr>
            <a:r>
              <a:rPr lang="en-US" sz="900" dirty="0">
                <a:solidFill>
                  <a:srgbClr val="39393C"/>
                </a:solidFill>
                <a:latin typeface="Playfair Display Light" pitchFamily="34" charset="0"/>
                <a:ea typeface="Playfair Display Light" pitchFamily="34" charset="-122"/>
                <a:cs typeface="Playfair Display Light" pitchFamily="34" charset="-120"/>
              </a:rPr>
              <a:t>05</a:t>
            </a:r>
            <a:endParaRPr lang="en-US" sz="900" dirty="0"/>
          </a:p>
        </p:txBody>
      </p:sp>
      <p:sp>
        <p:nvSpPr>
          <p:cNvPr id="21" name="Shape 18"/>
          <p:cNvSpPr/>
          <p:nvPr/>
        </p:nvSpPr>
        <p:spPr>
          <a:xfrm>
            <a:off x="7465695" y="5047059"/>
            <a:ext cx="6762393" cy="15240"/>
          </a:xfrm>
          <a:prstGeom prst="rect">
            <a:avLst/>
          </a:prstGeom>
          <a:solidFill>
            <a:srgbClr val="101014"/>
          </a:solidFill>
          <a:ln/>
        </p:spPr>
      </p:sp>
      <p:sp>
        <p:nvSpPr>
          <p:cNvPr id="22" name="Text 19"/>
          <p:cNvSpPr/>
          <p:nvPr/>
        </p:nvSpPr>
        <p:spPr>
          <a:xfrm>
            <a:off x="7465695" y="5135999"/>
            <a:ext cx="2706053" cy="182999"/>
          </a:xfrm>
          <a:prstGeom prst="rect">
            <a:avLst/>
          </a:prstGeom>
          <a:noFill/>
          <a:ln/>
        </p:spPr>
        <p:txBody>
          <a:bodyPr wrap="none" lIns="0" tIns="0" rIns="0" bIns="0" rtlCol="0" anchor="t"/>
          <a:lstStyle/>
          <a:p>
            <a:pPr algn="l" indent="0" marL="0">
              <a:lnSpc>
                <a:spcPts val="1400"/>
              </a:lnSpc>
              <a:buNone/>
            </a:pPr>
            <a:r>
              <a:rPr lang="en-US" sz="1150" b="1" dirty="0">
                <a:solidFill>
                  <a:srgbClr val="39393C"/>
                </a:solidFill>
                <a:latin typeface="Playfair Display Bold" pitchFamily="34" charset="0"/>
                <a:ea typeface="Playfair Display Bold" pitchFamily="34" charset="-122"/>
                <a:cs typeface="Playfair Display Bold" pitchFamily="34" charset="-120"/>
              </a:rPr>
              <a:t>High-Throughput Telemetry Processing</a:t>
            </a:r>
            <a:endParaRPr lang="en-US" sz="1150" dirty="0"/>
          </a:p>
        </p:txBody>
      </p:sp>
      <p:sp>
        <p:nvSpPr>
          <p:cNvPr id="23" name="Text 20"/>
          <p:cNvSpPr/>
          <p:nvPr/>
        </p:nvSpPr>
        <p:spPr>
          <a:xfrm>
            <a:off x="7465695" y="5436037"/>
            <a:ext cx="6762393" cy="187404"/>
          </a:xfrm>
          <a:prstGeom prst="rect">
            <a:avLst/>
          </a:prstGeom>
          <a:noFill/>
          <a:ln/>
        </p:spPr>
        <p:txBody>
          <a:bodyPr wrap="none" lIns="0" tIns="0" rIns="0" bIns="0" rtlCol="0" anchor="t"/>
          <a:lstStyle/>
          <a:p>
            <a:pPr algn="l" indent="0" marL="0">
              <a:lnSpc>
                <a:spcPts val="1450"/>
              </a:lnSpc>
              <a:buNone/>
            </a:pPr>
            <a:r>
              <a:rPr lang="en-US" sz="900" dirty="0">
                <a:solidFill>
                  <a:srgbClr val="39393C"/>
                </a:solidFill>
                <a:latin typeface="Open Sans" pitchFamily="34" charset="0"/>
                <a:ea typeface="Open Sans" pitchFamily="34" charset="-122"/>
                <a:cs typeface="Open Sans" pitchFamily="34" charset="-120"/>
              </a:rPr>
              <a:t>Kafka-based ingestion handling millions of GPS events per hour with stream processing and anomaly detection.</a:t>
            </a:r>
            <a:endParaRPr lang="en-US" sz="900" dirty="0"/>
          </a:p>
        </p:txBody>
      </p:sp>
      <p:sp>
        <p:nvSpPr>
          <p:cNvPr id="24" name="Text 21"/>
          <p:cNvSpPr/>
          <p:nvPr/>
        </p:nvSpPr>
        <p:spPr>
          <a:xfrm>
            <a:off x="7465695" y="5828228"/>
            <a:ext cx="117038" cy="146328"/>
          </a:xfrm>
          <a:prstGeom prst="rect">
            <a:avLst/>
          </a:prstGeom>
          <a:noFill/>
          <a:ln/>
        </p:spPr>
        <p:txBody>
          <a:bodyPr wrap="none" lIns="0" tIns="0" rIns="0" bIns="0" rtlCol="0" anchor="t"/>
          <a:lstStyle/>
          <a:p>
            <a:pPr algn="l" indent="0" marL="0">
              <a:lnSpc>
                <a:spcPts val="1450"/>
              </a:lnSpc>
              <a:buNone/>
            </a:pPr>
            <a:r>
              <a:rPr lang="en-US" sz="900" dirty="0">
                <a:solidFill>
                  <a:srgbClr val="39393C"/>
                </a:solidFill>
                <a:latin typeface="Playfair Display Light" pitchFamily="34" charset="0"/>
                <a:ea typeface="Playfair Display Light" pitchFamily="34" charset="-122"/>
                <a:cs typeface="Playfair Display Light" pitchFamily="34" charset="-120"/>
              </a:rPr>
              <a:t>06</a:t>
            </a:r>
            <a:endParaRPr lang="en-US" sz="900" dirty="0"/>
          </a:p>
        </p:txBody>
      </p:sp>
      <p:sp>
        <p:nvSpPr>
          <p:cNvPr id="25" name="Shape 22"/>
          <p:cNvSpPr/>
          <p:nvPr/>
        </p:nvSpPr>
        <p:spPr>
          <a:xfrm>
            <a:off x="7465695" y="6011823"/>
            <a:ext cx="6762393" cy="15240"/>
          </a:xfrm>
          <a:prstGeom prst="rect">
            <a:avLst/>
          </a:prstGeom>
          <a:solidFill>
            <a:srgbClr val="101014"/>
          </a:solidFill>
          <a:ln/>
        </p:spPr>
      </p:sp>
      <p:sp>
        <p:nvSpPr>
          <p:cNvPr id="26" name="Text 23"/>
          <p:cNvSpPr/>
          <p:nvPr/>
        </p:nvSpPr>
        <p:spPr>
          <a:xfrm>
            <a:off x="7465695" y="6100763"/>
            <a:ext cx="1849755" cy="182999"/>
          </a:xfrm>
          <a:prstGeom prst="rect">
            <a:avLst/>
          </a:prstGeom>
          <a:noFill/>
          <a:ln/>
        </p:spPr>
        <p:txBody>
          <a:bodyPr wrap="none" lIns="0" tIns="0" rIns="0" bIns="0" rtlCol="0" anchor="t"/>
          <a:lstStyle/>
          <a:p>
            <a:pPr algn="l" indent="0" marL="0">
              <a:lnSpc>
                <a:spcPts val="1400"/>
              </a:lnSpc>
              <a:buNone/>
            </a:pPr>
            <a:r>
              <a:rPr lang="en-US" sz="1150" b="1" dirty="0">
                <a:solidFill>
                  <a:srgbClr val="39393C"/>
                </a:solidFill>
                <a:latin typeface="Playfair Display Bold" pitchFamily="34" charset="0"/>
                <a:ea typeface="Playfair Display Bold" pitchFamily="34" charset="-122"/>
                <a:cs typeface="Playfair Display Bold" pitchFamily="34" charset="-120"/>
              </a:rPr>
              <a:t>Operator Command Center</a:t>
            </a:r>
            <a:endParaRPr lang="en-US" sz="1150" dirty="0"/>
          </a:p>
        </p:txBody>
      </p:sp>
      <p:sp>
        <p:nvSpPr>
          <p:cNvPr id="27" name="Text 24"/>
          <p:cNvSpPr/>
          <p:nvPr/>
        </p:nvSpPr>
        <p:spPr>
          <a:xfrm>
            <a:off x="7465695" y="6400800"/>
            <a:ext cx="6762393" cy="187404"/>
          </a:xfrm>
          <a:prstGeom prst="rect">
            <a:avLst/>
          </a:prstGeom>
          <a:noFill/>
          <a:ln/>
        </p:spPr>
        <p:txBody>
          <a:bodyPr wrap="none" lIns="0" tIns="0" rIns="0" bIns="0" rtlCol="0" anchor="t"/>
          <a:lstStyle/>
          <a:p>
            <a:pPr algn="l" indent="0" marL="0">
              <a:lnSpc>
                <a:spcPts val="1450"/>
              </a:lnSpc>
              <a:buNone/>
            </a:pPr>
            <a:r>
              <a:rPr lang="en-US" sz="900" dirty="0">
                <a:solidFill>
                  <a:srgbClr val="39393C"/>
                </a:solidFill>
                <a:latin typeface="Open Sans" pitchFamily="34" charset="0"/>
                <a:ea typeface="Open Sans" pitchFamily="34" charset="-122"/>
                <a:cs typeface="Open Sans" pitchFamily="34" charset="-120"/>
              </a:rPr>
              <a:t>Comprehensive dashboards for fleet monitoring, performance analytics, incident management, and service optimization.</a:t>
            </a:r>
            <a:endParaRPr lang="en-US" sz="9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615672" y="483632"/>
            <a:ext cx="7661315" cy="549712"/>
          </a:xfrm>
          <a:prstGeom prst="rect">
            <a:avLst/>
          </a:prstGeom>
          <a:noFill/>
          <a:ln/>
        </p:spPr>
        <p:txBody>
          <a:bodyPr wrap="none" lIns="0" tIns="0" rIns="0" bIns="0" rtlCol="0" anchor="t"/>
          <a:lstStyle/>
          <a:p>
            <a:pPr algn="l" indent="0" marL="0">
              <a:lnSpc>
                <a:spcPts val="4300"/>
              </a:lnSpc>
              <a:buNone/>
            </a:pPr>
            <a:r>
              <a:rPr lang="en-US" sz="3450" b="1" dirty="0">
                <a:solidFill>
                  <a:srgbClr val="101014"/>
                </a:solidFill>
                <a:latin typeface="Playfair Display Bold" pitchFamily="34" charset="0"/>
                <a:ea typeface="Playfair Display Bold" pitchFamily="34" charset="-122"/>
                <a:cs typeface="Playfair Display Bold" pitchFamily="34" charset="-120"/>
              </a:rPr>
              <a:t>Requirements &amp; Stakeholder Analysis</a:t>
            </a:r>
            <a:endParaRPr lang="en-US" sz="3450" dirty="0"/>
          </a:p>
        </p:txBody>
      </p:sp>
      <p:sp>
        <p:nvSpPr>
          <p:cNvPr id="3" name="Shape 1"/>
          <p:cNvSpPr/>
          <p:nvPr/>
        </p:nvSpPr>
        <p:spPr>
          <a:xfrm>
            <a:off x="615672" y="1385054"/>
            <a:ext cx="6611541" cy="2543175"/>
          </a:xfrm>
          <a:prstGeom prst="roundRect">
            <a:avLst>
              <a:gd name="adj" fmla="val 1038"/>
            </a:avLst>
          </a:prstGeom>
          <a:solidFill>
            <a:srgbClr val="E0E0EC"/>
          </a:solidFill>
          <a:ln/>
        </p:spPr>
      </p:sp>
      <p:sp>
        <p:nvSpPr>
          <p:cNvPr id="4" name="Text 2"/>
          <p:cNvSpPr/>
          <p:nvPr/>
        </p:nvSpPr>
        <p:spPr>
          <a:xfrm>
            <a:off x="791528" y="1560909"/>
            <a:ext cx="2208014" cy="274796"/>
          </a:xfrm>
          <a:prstGeom prst="rect">
            <a:avLst/>
          </a:prstGeom>
          <a:noFill/>
          <a:ln/>
        </p:spPr>
        <p:txBody>
          <a:bodyPr wrap="none" lIns="0" tIns="0" rIns="0" bIns="0" rtlCol="0" anchor="t"/>
          <a:lstStyle/>
          <a:p>
            <a:pPr algn="l" indent="0" marL="0">
              <a:lnSpc>
                <a:spcPts val="2150"/>
              </a:lnSpc>
              <a:buNone/>
            </a:pPr>
            <a:r>
              <a:rPr lang="en-US" sz="1700" b="1" dirty="0">
                <a:solidFill>
                  <a:srgbClr val="39393C"/>
                </a:solidFill>
                <a:latin typeface="Playfair Display Bold" pitchFamily="34" charset="0"/>
                <a:ea typeface="Playfair Display Bold" pitchFamily="34" charset="-122"/>
                <a:cs typeface="Playfair Display Bold" pitchFamily="34" charset="-120"/>
              </a:rPr>
              <a:t>Primary Stakeholders</a:t>
            </a:r>
            <a:endParaRPr lang="en-US" sz="1700" dirty="0"/>
          </a:p>
        </p:txBody>
      </p:sp>
      <p:sp>
        <p:nvSpPr>
          <p:cNvPr id="5" name="Text 3"/>
          <p:cNvSpPr/>
          <p:nvPr/>
        </p:nvSpPr>
        <p:spPr>
          <a:xfrm>
            <a:off x="791528" y="1941195"/>
            <a:ext cx="6259830" cy="281345"/>
          </a:xfrm>
          <a:prstGeom prst="rect">
            <a:avLst/>
          </a:prstGeom>
          <a:noFill/>
          <a:ln/>
        </p:spPr>
        <p:txBody>
          <a:bodyPr wrap="none" lIns="0" tIns="0" rIns="0" bIns="0" rtlCol="0" anchor="t"/>
          <a:lstStyle/>
          <a:p>
            <a:pPr algn="l" marL="342900" indent="-342900">
              <a:lnSpc>
                <a:spcPts val="2200"/>
              </a:lnSpc>
              <a:buSzPct val="100000"/>
              <a:buChar char="•"/>
            </a:pPr>
            <a:r>
              <a:rPr lang="en-US" sz="1350" dirty="0">
                <a:solidFill>
                  <a:srgbClr val="39393C"/>
                </a:solidFill>
                <a:latin typeface="Open Sans" pitchFamily="34" charset="0"/>
                <a:ea typeface="Open Sans" pitchFamily="34" charset="-122"/>
                <a:cs typeface="Open Sans" pitchFamily="34" charset="-120"/>
              </a:rPr>
              <a:t>Daily commuters and occasional riders</a:t>
            </a:r>
            <a:endParaRPr lang="en-US" sz="1350" dirty="0"/>
          </a:p>
        </p:txBody>
      </p:sp>
      <p:sp>
        <p:nvSpPr>
          <p:cNvPr id="6" name="Text 4"/>
          <p:cNvSpPr/>
          <p:nvPr/>
        </p:nvSpPr>
        <p:spPr>
          <a:xfrm>
            <a:off x="791528" y="2284095"/>
            <a:ext cx="6259830" cy="281345"/>
          </a:xfrm>
          <a:prstGeom prst="rect">
            <a:avLst/>
          </a:prstGeom>
          <a:noFill/>
          <a:ln/>
        </p:spPr>
        <p:txBody>
          <a:bodyPr wrap="none" lIns="0" tIns="0" rIns="0" bIns="0" rtlCol="0" anchor="t"/>
          <a:lstStyle/>
          <a:p>
            <a:pPr algn="l" marL="342900" indent="-342900">
              <a:lnSpc>
                <a:spcPts val="2200"/>
              </a:lnSpc>
              <a:buSzPct val="100000"/>
              <a:buChar char="•"/>
            </a:pPr>
            <a:r>
              <a:rPr lang="en-US" sz="1350" dirty="0">
                <a:solidFill>
                  <a:srgbClr val="39393C"/>
                </a:solidFill>
                <a:latin typeface="Open Sans" pitchFamily="34" charset="0"/>
                <a:ea typeface="Open Sans" pitchFamily="34" charset="-122"/>
                <a:cs typeface="Open Sans" pitchFamily="34" charset="-120"/>
              </a:rPr>
              <a:t>Transit operations teams and dispatchers</a:t>
            </a:r>
            <a:endParaRPr lang="en-US" sz="1350" dirty="0"/>
          </a:p>
        </p:txBody>
      </p:sp>
      <p:sp>
        <p:nvSpPr>
          <p:cNvPr id="7" name="Text 5"/>
          <p:cNvSpPr/>
          <p:nvPr/>
        </p:nvSpPr>
        <p:spPr>
          <a:xfrm>
            <a:off x="791528" y="2626995"/>
            <a:ext cx="6259830" cy="281345"/>
          </a:xfrm>
          <a:prstGeom prst="rect">
            <a:avLst/>
          </a:prstGeom>
          <a:noFill/>
          <a:ln/>
        </p:spPr>
        <p:txBody>
          <a:bodyPr wrap="none" lIns="0" tIns="0" rIns="0" bIns="0" rtlCol="0" anchor="t"/>
          <a:lstStyle/>
          <a:p>
            <a:pPr algn="l" marL="342900" indent="-342900">
              <a:lnSpc>
                <a:spcPts val="2200"/>
              </a:lnSpc>
              <a:buSzPct val="100000"/>
              <a:buChar char="•"/>
            </a:pPr>
            <a:r>
              <a:rPr lang="en-US" sz="1350" dirty="0">
                <a:solidFill>
                  <a:srgbClr val="39393C"/>
                </a:solidFill>
                <a:latin typeface="Open Sans" pitchFamily="34" charset="0"/>
                <a:ea typeface="Open Sans" pitchFamily="34" charset="-122"/>
                <a:cs typeface="Open Sans" pitchFamily="34" charset="-120"/>
              </a:rPr>
              <a:t>City transportation authorities</a:t>
            </a:r>
            <a:endParaRPr lang="en-US" sz="1350" dirty="0"/>
          </a:p>
        </p:txBody>
      </p:sp>
      <p:sp>
        <p:nvSpPr>
          <p:cNvPr id="8" name="Text 6"/>
          <p:cNvSpPr/>
          <p:nvPr/>
        </p:nvSpPr>
        <p:spPr>
          <a:xfrm>
            <a:off x="791528" y="2969895"/>
            <a:ext cx="6259830" cy="281345"/>
          </a:xfrm>
          <a:prstGeom prst="rect">
            <a:avLst/>
          </a:prstGeom>
          <a:noFill/>
          <a:ln/>
        </p:spPr>
        <p:txBody>
          <a:bodyPr wrap="none" lIns="0" tIns="0" rIns="0" bIns="0" rtlCol="0" anchor="t"/>
          <a:lstStyle/>
          <a:p>
            <a:pPr algn="l" marL="342900" indent="-342900">
              <a:lnSpc>
                <a:spcPts val="2200"/>
              </a:lnSpc>
              <a:buSzPct val="100000"/>
              <a:buChar char="•"/>
            </a:pPr>
            <a:r>
              <a:rPr lang="en-US" sz="1350" dirty="0">
                <a:solidFill>
                  <a:srgbClr val="39393C"/>
                </a:solidFill>
                <a:latin typeface="Open Sans" pitchFamily="34" charset="0"/>
                <a:ea typeface="Open Sans" pitchFamily="34" charset="-122"/>
                <a:cs typeface="Open Sans" pitchFamily="34" charset="-120"/>
              </a:rPr>
              <a:t>System administrators and DevOps engineers</a:t>
            </a:r>
            <a:endParaRPr lang="en-US" sz="1350" dirty="0"/>
          </a:p>
        </p:txBody>
      </p:sp>
      <p:sp>
        <p:nvSpPr>
          <p:cNvPr id="9" name="Shape 7"/>
          <p:cNvSpPr/>
          <p:nvPr/>
        </p:nvSpPr>
        <p:spPr>
          <a:xfrm>
            <a:off x="7403068" y="1385054"/>
            <a:ext cx="6611660" cy="2543175"/>
          </a:xfrm>
          <a:prstGeom prst="roundRect">
            <a:avLst>
              <a:gd name="adj" fmla="val 1038"/>
            </a:avLst>
          </a:prstGeom>
          <a:solidFill>
            <a:srgbClr val="E0E0EC"/>
          </a:solidFill>
          <a:ln/>
        </p:spPr>
      </p:sp>
      <p:sp>
        <p:nvSpPr>
          <p:cNvPr id="10" name="Text 8"/>
          <p:cNvSpPr/>
          <p:nvPr/>
        </p:nvSpPr>
        <p:spPr>
          <a:xfrm>
            <a:off x="7578923" y="1560909"/>
            <a:ext cx="2777966" cy="274796"/>
          </a:xfrm>
          <a:prstGeom prst="rect">
            <a:avLst/>
          </a:prstGeom>
          <a:noFill/>
          <a:ln/>
        </p:spPr>
        <p:txBody>
          <a:bodyPr wrap="none" lIns="0" tIns="0" rIns="0" bIns="0" rtlCol="0" anchor="t"/>
          <a:lstStyle/>
          <a:p>
            <a:pPr algn="l" indent="0" marL="0">
              <a:lnSpc>
                <a:spcPts val="2150"/>
              </a:lnSpc>
              <a:buNone/>
            </a:pPr>
            <a:r>
              <a:rPr lang="en-US" sz="1700" b="1" dirty="0">
                <a:solidFill>
                  <a:srgbClr val="39393C"/>
                </a:solidFill>
                <a:latin typeface="Playfair Display Bold" pitchFamily="34" charset="0"/>
                <a:ea typeface="Playfair Display Bold" pitchFamily="34" charset="-122"/>
                <a:cs typeface="Playfair Display Bold" pitchFamily="34" charset="-120"/>
              </a:rPr>
              <a:t>Representative User Stories</a:t>
            </a:r>
            <a:endParaRPr lang="en-US" sz="1700" dirty="0"/>
          </a:p>
        </p:txBody>
      </p:sp>
      <p:sp>
        <p:nvSpPr>
          <p:cNvPr id="11" name="Text 9"/>
          <p:cNvSpPr/>
          <p:nvPr/>
        </p:nvSpPr>
        <p:spPr>
          <a:xfrm>
            <a:off x="7578923" y="1941195"/>
            <a:ext cx="6259949" cy="562689"/>
          </a:xfrm>
          <a:prstGeom prst="rect">
            <a:avLst/>
          </a:prstGeom>
          <a:noFill/>
          <a:ln/>
        </p:spPr>
        <p:txBody>
          <a:bodyPr wrap="square" lIns="0" tIns="0" rIns="0" bIns="0" rtlCol="0" anchor="t"/>
          <a:lstStyle/>
          <a:p>
            <a:pPr algn="l" marL="342900" indent="-342900">
              <a:lnSpc>
                <a:spcPts val="2200"/>
              </a:lnSpc>
              <a:buSzPct val="100000"/>
              <a:buChar char="•"/>
            </a:pPr>
            <a:r>
              <a:rPr lang="en-US" sz="1350" b="1" dirty="0">
                <a:solidFill>
                  <a:srgbClr val="39393C"/>
                </a:solidFill>
                <a:latin typeface="Open Sans" pitchFamily="34" charset="0"/>
                <a:ea typeface="Open Sans" pitchFamily="34" charset="-122"/>
                <a:cs typeface="Open Sans" pitchFamily="34" charset="-120"/>
              </a:rPr>
              <a:t>Commuter:</a:t>
            </a:r>
            <a:pPr algn="l" indent="0" marL="0">
              <a:lnSpc>
                <a:spcPts val="2200"/>
              </a:lnSpc>
              <a:buNone/>
            </a:pPr>
            <a:r>
              <a:rPr lang="en-US" sz="1350" dirty="0">
                <a:solidFill>
                  <a:srgbClr val="39393C"/>
                </a:solidFill>
                <a:latin typeface="Open Sans" pitchFamily="34" charset="0"/>
                <a:ea typeface="Open Sans" pitchFamily="34" charset="-122"/>
                <a:cs typeface="Open Sans" pitchFamily="34" charset="-120"/>
              </a:rPr>
              <a:t> "I need to see when my bus will arrive so I can time my departure and avoid waiting in the cold."</a:t>
            </a:r>
            <a:endParaRPr lang="en-US" sz="1350" dirty="0"/>
          </a:p>
        </p:txBody>
      </p:sp>
      <p:sp>
        <p:nvSpPr>
          <p:cNvPr id="12" name="Text 10"/>
          <p:cNvSpPr/>
          <p:nvPr/>
        </p:nvSpPr>
        <p:spPr>
          <a:xfrm>
            <a:off x="7578923" y="2565440"/>
            <a:ext cx="6259949" cy="562689"/>
          </a:xfrm>
          <a:prstGeom prst="rect">
            <a:avLst/>
          </a:prstGeom>
          <a:noFill/>
          <a:ln/>
        </p:spPr>
        <p:txBody>
          <a:bodyPr wrap="square" lIns="0" tIns="0" rIns="0" bIns="0" rtlCol="0" anchor="t"/>
          <a:lstStyle/>
          <a:p>
            <a:pPr algn="l" marL="342900" indent="-342900">
              <a:lnSpc>
                <a:spcPts val="2200"/>
              </a:lnSpc>
              <a:buSzPct val="100000"/>
              <a:buChar char="•"/>
            </a:pPr>
            <a:r>
              <a:rPr lang="en-US" sz="1350" b="1" dirty="0">
                <a:solidFill>
                  <a:srgbClr val="39393C"/>
                </a:solidFill>
                <a:latin typeface="Open Sans" pitchFamily="34" charset="0"/>
                <a:ea typeface="Open Sans" pitchFamily="34" charset="-122"/>
                <a:cs typeface="Open Sans" pitchFamily="34" charset="-120"/>
              </a:rPr>
              <a:t>Operator:</a:t>
            </a:r>
            <a:pPr algn="l" indent="0" marL="0">
              <a:lnSpc>
                <a:spcPts val="2200"/>
              </a:lnSpc>
              <a:buNone/>
            </a:pPr>
            <a:r>
              <a:rPr lang="en-US" sz="1350" dirty="0">
                <a:solidFill>
                  <a:srgbClr val="39393C"/>
                </a:solidFill>
                <a:latin typeface="Open Sans" pitchFamily="34" charset="0"/>
                <a:ea typeface="Open Sans" pitchFamily="34" charset="-122"/>
                <a:cs typeface="Open Sans" pitchFamily="34" charset="-120"/>
              </a:rPr>
              <a:t> "I need real-time fleet visibility to identify delayed vehicles and dispatch backup units during peak hours."</a:t>
            </a:r>
            <a:endParaRPr lang="en-US" sz="1350" dirty="0"/>
          </a:p>
        </p:txBody>
      </p:sp>
      <p:sp>
        <p:nvSpPr>
          <p:cNvPr id="13" name="Text 11"/>
          <p:cNvSpPr/>
          <p:nvPr/>
        </p:nvSpPr>
        <p:spPr>
          <a:xfrm>
            <a:off x="7578923" y="3189684"/>
            <a:ext cx="6259949" cy="562689"/>
          </a:xfrm>
          <a:prstGeom prst="rect">
            <a:avLst/>
          </a:prstGeom>
          <a:noFill/>
          <a:ln/>
        </p:spPr>
        <p:txBody>
          <a:bodyPr wrap="square" lIns="0" tIns="0" rIns="0" bIns="0" rtlCol="0" anchor="t"/>
          <a:lstStyle/>
          <a:p>
            <a:pPr algn="l" marL="342900" indent="-342900">
              <a:lnSpc>
                <a:spcPts val="2200"/>
              </a:lnSpc>
              <a:buSzPct val="100000"/>
              <a:buChar char="•"/>
            </a:pPr>
            <a:r>
              <a:rPr lang="en-US" sz="1350" b="1" dirty="0">
                <a:solidFill>
                  <a:srgbClr val="39393C"/>
                </a:solidFill>
                <a:latin typeface="Open Sans" pitchFamily="34" charset="0"/>
                <a:ea typeface="Open Sans" pitchFamily="34" charset="-122"/>
                <a:cs typeface="Open Sans" pitchFamily="34" charset="-120"/>
              </a:rPr>
              <a:t>City Planner:</a:t>
            </a:r>
            <a:pPr algn="l" indent="0" marL="0">
              <a:lnSpc>
                <a:spcPts val="2200"/>
              </a:lnSpc>
              <a:buNone/>
            </a:pPr>
            <a:r>
              <a:rPr lang="en-US" sz="1350" dirty="0">
                <a:solidFill>
                  <a:srgbClr val="39393C"/>
                </a:solidFill>
                <a:latin typeface="Open Sans" pitchFamily="34" charset="0"/>
                <a:ea typeface="Open Sans" pitchFamily="34" charset="-122"/>
                <a:cs typeface="Open Sans" pitchFamily="34" charset="-120"/>
              </a:rPr>
              <a:t> "I need historical ridership and performance metrics to optimize route planning and resource allocation."</a:t>
            </a:r>
            <a:endParaRPr lang="en-US" sz="1350" dirty="0"/>
          </a:p>
        </p:txBody>
      </p:sp>
      <p:sp>
        <p:nvSpPr>
          <p:cNvPr id="14" name="Text 12"/>
          <p:cNvSpPr/>
          <p:nvPr/>
        </p:nvSpPr>
        <p:spPr>
          <a:xfrm>
            <a:off x="615672" y="4301966"/>
            <a:ext cx="3085624" cy="329803"/>
          </a:xfrm>
          <a:prstGeom prst="rect">
            <a:avLst/>
          </a:prstGeom>
          <a:noFill/>
          <a:ln/>
        </p:spPr>
        <p:txBody>
          <a:bodyPr wrap="none" lIns="0" tIns="0" rIns="0" bIns="0" rtlCol="0" anchor="t"/>
          <a:lstStyle/>
          <a:p>
            <a:pPr algn="l" indent="0" marL="0">
              <a:lnSpc>
                <a:spcPts val="2550"/>
              </a:lnSpc>
              <a:buNone/>
            </a:pPr>
            <a:r>
              <a:rPr lang="en-US" sz="2050" b="1" dirty="0">
                <a:solidFill>
                  <a:srgbClr val="101014"/>
                </a:solidFill>
                <a:latin typeface="Playfair Display Bold" pitchFamily="34" charset="0"/>
                <a:ea typeface="Playfair Display Bold" pitchFamily="34" charset="-122"/>
                <a:cs typeface="Playfair Display Bold" pitchFamily="34" charset="-120"/>
              </a:rPr>
              <a:t>Functional Requirements</a:t>
            </a:r>
            <a:endParaRPr lang="en-US" sz="2050" dirty="0"/>
          </a:p>
        </p:txBody>
      </p:sp>
      <p:sp>
        <p:nvSpPr>
          <p:cNvPr id="15" name="Text 13"/>
          <p:cNvSpPr/>
          <p:nvPr/>
        </p:nvSpPr>
        <p:spPr>
          <a:xfrm>
            <a:off x="615672" y="4807625"/>
            <a:ext cx="6484977" cy="281345"/>
          </a:xfrm>
          <a:prstGeom prst="rect">
            <a:avLst/>
          </a:prstGeom>
          <a:noFill/>
          <a:ln/>
        </p:spPr>
        <p:txBody>
          <a:bodyPr wrap="none" lIns="0" tIns="0" rIns="0" bIns="0" rtlCol="0" anchor="t"/>
          <a:lstStyle/>
          <a:p>
            <a:pPr algn="l" marL="342900" indent="-342900">
              <a:lnSpc>
                <a:spcPts val="2200"/>
              </a:lnSpc>
              <a:buSzPct val="100000"/>
              <a:buChar char="•"/>
            </a:pPr>
            <a:r>
              <a:rPr lang="en-US" sz="1350" dirty="0">
                <a:solidFill>
                  <a:srgbClr val="39393C"/>
                </a:solidFill>
                <a:latin typeface="Open Sans" pitchFamily="34" charset="0"/>
                <a:ea typeface="Open Sans" pitchFamily="34" charset="-122"/>
                <a:cs typeface="Open Sans" pitchFamily="34" charset="-120"/>
              </a:rPr>
              <a:t>Display vehicle positions updated every 3-5 seconds</a:t>
            </a:r>
            <a:endParaRPr lang="en-US" sz="1350" dirty="0"/>
          </a:p>
        </p:txBody>
      </p:sp>
      <p:sp>
        <p:nvSpPr>
          <p:cNvPr id="16" name="Text 14"/>
          <p:cNvSpPr/>
          <p:nvPr/>
        </p:nvSpPr>
        <p:spPr>
          <a:xfrm>
            <a:off x="615672" y="5150525"/>
            <a:ext cx="6484977" cy="281345"/>
          </a:xfrm>
          <a:prstGeom prst="rect">
            <a:avLst/>
          </a:prstGeom>
          <a:noFill/>
          <a:ln/>
        </p:spPr>
        <p:txBody>
          <a:bodyPr wrap="none" lIns="0" tIns="0" rIns="0" bIns="0" rtlCol="0" anchor="t"/>
          <a:lstStyle/>
          <a:p>
            <a:pPr algn="l" marL="342900" indent="-342900">
              <a:lnSpc>
                <a:spcPts val="2200"/>
              </a:lnSpc>
              <a:buSzPct val="100000"/>
              <a:buChar char="•"/>
            </a:pPr>
            <a:r>
              <a:rPr lang="en-US" sz="1350" dirty="0">
                <a:solidFill>
                  <a:srgbClr val="39393C"/>
                </a:solidFill>
                <a:latin typeface="Open Sans" pitchFamily="34" charset="0"/>
                <a:ea typeface="Open Sans" pitchFamily="34" charset="-122"/>
                <a:cs typeface="Open Sans" pitchFamily="34" charset="-120"/>
              </a:rPr>
              <a:t>Calculate ETAs with &lt;5% error margin</a:t>
            </a:r>
            <a:endParaRPr lang="en-US" sz="1350" dirty="0"/>
          </a:p>
        </p:txBody>
      </p:sp>
      <p:sp>
        <p:nvSpPr>
          <p:cNvPr id="17" name="Text 15"/>
          <p:cNvSpPr/>
          <p:nvPr/>
        </p:nvSpPr>
        <p:spPr>
          <a:xfrm>
            <a:off x="615672" y="5493425"/>
            <a:ext cx="6484977" cy="281345"/>
          </a:xfrm>
          <a:prstGeom prst="rect">
            <a:avLst/>
          </a:prstGeom>
          <a:noFill/>
          <a:ln/>
        </p:spPr>
        <p:txBody>
          <a:bodyPr wrap="none" lIns="0" tIns="0" rIns="0" bIns="0" rtlCol="0" anchor="t"/>
          <a:lstStyle/>
          <a:p>
            <a:pPr algn="l" marL="342900" indent="-342900">
              <a:lnSpc>
                <a:spcPts val="2200"/>
              </a:lnSpc>
              <a:buSzPct val="100000"/>
              <a:buChar char="•"/>
            </a:pPr>
            <a:r>
              <a:rPr lang="en-US" sz="1350" dirty="0">
                <a:solidFill>
                  <a:srgbClr val="39393C"/>
                </a:solidFill>
                <a:latin typeface="Open Sans" pitchFamily="34" charset="0"/>
                <a:ea typeface="Open Sans" pitchFamily="34" charset="-122"/>
                <a:cs typeface="Open Sans" pitchFamily="34" charset="-120"/>
              </a:rPr>
              <a:t>Support 10,000+ concurrent mobile users per city</a:t>
            </a:r>
            <a:endParaRPr lang="en-US" sz="1350" dirty="0"/>
          </a:p>
        </p:txBody>
      </p:sp>
      <p:sp>
        <p:nvSpPr>
          <p:cNvPr id="18" name="Text 16"/>
          <p:cNvSpPr/>
          <p:nvPr/>
        </p:nvSpPr>
        <p:spPr>
          <a:xfrm>
            <a:off x="615672" y="5836325"/>
            <a:ext cx="6484977" cy="281345"/>
          </a:xfrm>
          <a:prstGeom prst="rect">
            <a:avLst/>
          </a:prstGeom>
          <a:noFill/>
          <a:ln/>
        </p:spPr>
        <p:txBody>
          <a:bodyPr wrap="none" lIns="0" tIns="0" rIns="0" bIns="0" rtlCol="0" anchor="t"/>
          <a:lstStyle/>
          <a:p>
            <a:pPr algn="l" marL="342900" indent="-342900">
              <a:lnSpc>
                <a:spcPts val="2200"/>
              </a:lnSpc>
              <a:buSzPct val="100000"/>
              <a:buChar char="•"/>
            </a:pPr>
            <a:r>
              <a:rPr lang="en-US" sz="1350" dirty="0">
                <a:solidFill>
                  <a:srgbClr val="39393C"/>
                </a:solidFill>
                <a:latin typeface="Open Sans" pitchFamily="34" charset="0"/>
                <a:ea typeface="Open Sans" pitchFamily="34" charset="-122"/>
                <a:cs typeface="Open Sans" pitchFamily="34" charset="-120"/>
              </a:rPr>
              <a:t>Deliver alerts within 2 seconds of event detection</a:t>
            </a:r>
            <a:endParaRPr lang="en-US" sz="1350" dirty="0"/>
          </a:p>
        </p:txBody>
      </p:sp>
      <p:sp>
        <p:nvSpPr>
          <p:cNvPr id="19" name="Text 17"/>
          <p:cNvSpPr/>
          <p:nvPr/>
        </p:nvSpPr>
        <p:spPr>
          <a:xfrm>
            <a:off x="615672" y="6179225"/>
            <a:ext cx="6484977" cy="281345"/>
          </a:xfrm>
          <a:prstGeom prst="rect">
            <a:avLst/>
          </a:prstGeom>
          <a:noFill/>
          <a:ln/>
        </p:spPr>
        <p:txBody>
          <a:bodyPr wrap="none" lIns="0" tIns="0" rIns="0" bIns="0" rtlCol="0" anchor="t"/>
          <a:lstStyle/>
          <a:p>
            <a:pPr algn="l" marL="342900" indent="-342900">
              <a:lnSpc>
                <a:spcPts val="2200"/>
              </a:lnSpc>
              <a:buSzPct val="100000"/>
              <a:buChar char="•"/>
            </a:pPr>
            <a:r>
              <a:rPr lang="en-US" sz="1350" dirty="0">
                <a:solidFill>
                  <a:srgbClr val="39393C"/>
                </a:solidFill>
                <a:latin typeface="Open Sans" pitchFamily="34" charset="0"/>
                <a:ea typeface="Open Sans" pitchFamily="34" charset="-122"/>
                <a:cs typeface="Open Sans" pitchFamily="34" charset="-120"/>
              </a:rPr>
              <a:t>Provide historical analytics and reporting</a:t>
            </a:r>
            <a:endParaRPr lang="en-US" sz="1350" dirty="0"/>
          </a:p>
        </p:txBody>
      </p:sp>
      <p:sp>
        <p:nvSpPr>
          <p:cNvPr id="20" name="Text 18"/>
          <p:cNvSpPr/>
          <p:nvPr/>
        </p:nvSpPr>
        <p:spPr>
          <a:xfrm>
            <a:off x="7537371" y="4301966"/>
            <a:ext cx="3705582" cy="329803"/>
          </a:xfrm>
          <a:prstGeom prst="rect">
            <a:avLst/>
          </a:prstGeom>
          <a:noFill/>
          <a:ln/>
        </p:spPr>
        <p:txBody>
          <a:bodyPr wrap="none" lIns="0" tIns="0" rIns="0" bIns="0" rtlCol="0" anchor="t"/>
          <a:lstStyle/>
          <a:p>
            <a:pPr algn="l" indent="0" marL="0">
              <a:lnSpc>
                <a:spcPts val="2550"/>
              </a:lnSpc>
              <a:buNone/>
            </a:pPr>
            <a:r>
              <a:rPr lang="en-US" sz="2050" b="1" dirty="0">
                <a:solidFill>
                  <a:srgbClr val="101014"/>
                </a:solidFill>
                <a:latin typeface="Playfair Display Bold" pitchFamily="34" charset="0"/>
                <a:ea typeface="Playfair Display Bold" pitchFamily="34" charset="-122"/>
                <a:cs typeface="Playfair Display Bold" pitchFamily="34" charset="-120"/>
              </a:rPr>
              <a:t>Non-Functional Requirements</a:t>
            </a:r>
            <a:endParaRPr lang="en-US" sz="2050" dirty="0"/>
          </a:p>
        </p:txBody>
      </p:sp>
      <p:sp>
        <p:nvSpPr>
          <p:cNvPr id="21" name="Text 19"/>
          <p:cNvSpPr/>
          <p:nvPr/>
        </p:nvSpPr>
        <p:spPr>
          <a:xfrm>
            <a:off x="7537371" y="4807625"/>
            <a:ext cx="6484977" cy="281345"/>
          </a:xfrm>
          <a:prstGeom prst="rect">
            <a:avLst/>
          </a:prstGeom>
          <a:noFill/>
          <a:ln/>
        </p:spPr>
        <p:txBody>
          <a:bodyPr wrap="none" lIns="0" tIns="0" rIns="0" bIns="0" rtlCol="0" anchor="t"/>
          <a:lstStyle/>
          <a:p>
            <a:pPr algn="l" marL="342900" indent="-342900">
              <a:lnSpc>
                <a:spcPts val="2200"/>
              </a:lnSpc>
              <a:buSzPct val="100000"/>
              <a:buChar char="•"/>
            </a:pPr>
            <a:r>
              <a:rPr lang="en-US" sz="1350" b="1" dirty="0">
                <a:solidFill>
                  <a:srgbClr val="39393C"/>
                </a:solidFill>
                <a:latin typeface="Open Sans" pitchFamily="34" charset="0"/>
                <a:ea typeface="Open Sans" pitchFamily="34" charset="-122"/>
                <a:cs typeface="Open Sans" pitchFamily="34" charset="-120"/>
              </a:rPr>
              <a:t>Latency:</a:t>
            </a:r>
            <a:pPr algn="l" indent="0" marL="0">
              <a:lnSpc>
                <a:spcPts val="2200"/>
              </a:lnSpc>
              <a:buNone/>
            </a:pPr>
            <a:r>
              <a:rPr lang="en-US" sz="1350" dirty="0">
                <a:solidFill>
                  <a:srgbClr val="39393C"/>
                </a:solidFill>
                <a:latin typeface="Open Sans" pitchFamily="34" charset="0"/>
                <a:ea typeface="Open Sans" pitchFamily="34" charset="-122"/>
                <a:cs typeface="Open Sans" pitchFamily="34" charset="-120"/>
              </a:rPr>
              <a:t> API response time &lt;200ms at p95</a:t>
            </a:r>
            <a:endParaRPr lang="en-US" sz="1350" dirty="0"/>
          </a:p>
        </p:txBody>
      </p:sp>
      <p:sp>
        <p:nvSpPr>
          <p:cNvPr id="22" name="Text 20"/>
          <p:cNvSpPr/>
          <p:nvPr/>
        </p:nvSpPr>
        <p:spPr>
          <a:xfrm>
            <a:off x="7537371" y="5150525"/>
            <a:ext cx="6484977" cy="281345"/>
          </a:xfrm>
          <a:prstGeom prst="rect">
            <a:avLst/>
          </a:prstGeom>
          <a:noFill/>
          <a:ln/>
        </p:spPr>
        <p:txBody>
          <a:bodyPr wrap="none" lIns="0" tIns="0" rIns="0" bIns="0" rtlCol="0" anchor="t"/>
          <a:lstStyle/>
          <a:p>
            <a:pPr algn="l" marL="342900" indent="-342900">
              <a:lnSpc>
                <a:spcPts val="2200"/>
              </a:lnSpc>
              <a:buSzPct val="100000"/>
              <a:buChar char="•"/>
            </a:pPr>
            <a:r>
              <a:rPr lang="en-US" sz="1350" b="1" dirty="0">
                <a:solidFill>
                  <a:srgbClr val="39393C"/>
                </a:solidFill>
                <a:latin typeface="Open Sans" pitchFamily="34" charset="0"/>
                <a:ea typeface="Open Sans" pitchFamily="34" charset="-122"/>
                <a:cs typeface="Open Sans" pitchFamily="34" charset="-120"/>
              </a:rPr>
              <a:t>Availability:</a:t>
            </a:r>
            <a:pPr algn="l" indent="0" marL="0">
              <a:lnSpc>
                <a:spcPts val="2200"/>
              </a:lnSpc>
              <a:buNone/>
            </a:pPr>
            <a:r>
              <a:rPr lang="en-US" sz="1350" dirty="0">
                <a:solidFill>
                  <a:srgbClr val="39393C"/>
                </a:solidFill>
                <a:latin typeface="Open Sans" pitchFamily="34" charset="0"/>
                <a:ea typeface="Open Sans" pitchFamily="34" charset="-122"/>
                <a:cs typeface="Open Sans" pitchFamily="34" charset="-120"/>
              </a:rPr>
              <a:t> 99.95% uptime SLA</a:t>
            </a:r>
            <a:endParaRPr lang="en-US" sz="1350" dirty="0"/>
          </a:p>
        </p:txBody>
      </p:sp>
      <p:sp>
        <p:nvSpPr>
          <p:cNvPr id="23" name="Text 21"/>
          <p:cNvSpPr/>
          <p:nvPr/>
        </p:nvSpPr>
        <p:spPr>
          <a:xfrm>
            <a:off x="7537371" y="5493425"/>
            <a:ext cx="6484977" cy="281345"/>
          </a:xfrm>
          <a:prstGeom prst="rect">
            <a:avLst/>
          </a:prstGeom>
          <a:noFill/>
          <a:ln/>
        </p:spPr>
        <p:txBody>
          <a:bodyPr wrap="none" lIns="0" tIns="0" rIns="0" bIns="0" rtlCol="0" anchor="t"/>
          <a:lstStyle/>
          <a:p>
            <a:pPr algn="l" marL="342900" indent="-342900">
              <a:lnSpc>
                <a:spcPts val="2200"/>
              </a:lnSpc>
              <a:buSzPct val="100000"/>
              <a:buChar char="•"/>
            </a:pPr>
            <a:r>
              <a:rPr lang="en-US" sz="1350" b="1" dirty="0">
                <a:solidFill>
                  <a:srgbClr val="39393C"/>
                </a:solidFill>
                <a:latin typeface="Open Sans" pitchFamily="34" charset="0"/>
                <a:ea typeface="Open Sans" pitchFamily="34" charset="-122"/>
                <a:cs typeface="Open Sans" pitchFamily="34" charset="-120"/>
              </a:rPr>
              <a:t>Scalability:</a:t>
            </a:r>
            <a:pPr algn="l" indent="0" marL="0">
              <a:lnSpc>
                <a:spcPts val="2200"/>
              </a:lnSpc>
              <a:buNone/>
            </a:pPr>
            <a:r>
              <a:rPr lang="en-US" sz="1350" dirty="0">
                <a:solidFill>
                  <a:srgbClr val="39393C"/>
                </a:solidFill>
                <a:latin typeface="Open Sans" pitchFamily="34" charset="0"/>
                <a:ea typeface="Open Sans" pitchFamily="34" charset="-122"/>
                <a:cs typeface="Open Sans" pitchFamily="34" charset="-120"/>
              </a:rPr>
              <a:t> Horizontal scaling to 100+ cities</a:t>
            </a:r>
            <a:endParaRPr lang="en-US" sz="1350" dirty="0"/>
          </a:p>
        </p:txBody>
      </p:sp>
      <p:sp>
        <p:nvSpPr>
          <p:cNvPr id="24" name="Text 22"/>
          <p:cNvSpPr/>
          <p:nvPr/>
        </p:nvSpPr>
        <p:spPr>
          <a:xfrm>
            <a:off x="7537371" y="5836325"/>
            <a:ext cx="6484977" cy="281345"/>
          </a:xfrm>
          <a:prstGeom prst="rect">
            <a:avLst/>
          </a:prstGeom>
          <a:noFill/>
          <a:ln/>
        </p:spPr>
        <p:txBody>
          <a:bodyPr wrap="none" lIns="0" tIns="0" rIns="0" bIns="0" rtlCol="0" anchor="t"/>
          <a:lstStyle/>
          <a:p>
            <a:pPr algn="l" marL="342900" indent="-342900">
              <a:lnSpc>
                <a:spcPts val="2200"/>
              </a:lnSpc>
              <a:buSzPct val="100000"/>
              <a:buChar char="•"/>
            </a:pPr>
            <a:r>
              <a:rPr lang="en-US" sz="1350" b="1" dirty="0">
                <a:solidFill>
                  <a:srgbClr val="39393C"/>
                </a:solidFill>
                <a:latin typeface="Open Sans" pitchFamily="34" charset="0"/>
                <a:ea typeface="Open Sans" pitchFamily="34" charset="-122"/>
                <a:cs typeface="Open Sans" pitchFamily="34" charset="-120"/>
              </a:rPr>
              <a:t>Data Retention:</a:t>
            </a:r>
            <a:pPr algn="l" indent="0" marL="0">
              <a:lnSpc>
                <a:spcPts val="2200"/>
              </a:lnSpc>
              <a:buNone/>
            </a:pPr>
            <a:r>
              <a:rPr lang="en-US" sz="1350" dirty="0">
                <a:solidFill>
                  <a:srgbClr val="39393C"/>
                </a:solidFill>
                <a:latin typeface="Open Sans" pitchFamily="34" charset="0"/>
                <a:ea typeface="Open Sans" pitchFamily="34" charset="-122"/>
                <a:cs typeface="Open Sans" pitchFamily="34" charset="-120"/>
              </a:rPr>
              <a:t> 7 days hot, 3 years cold storage</a:t>
            </a:r>
            <a:endParaRPr lang="en-US" sz="1350" dirty="0"/>
          </a:p>
        </p:txBody>
      </p:sp>
      <p:sp>
        <p:nvSpPr>
          <p:cNvPr id="25" name="Text 23"/>
          <p:cNvSpPr/>
          <p:nvPr/>
        </p:nvSpPr>
        <p:spPr>
          <a:xfrm>
            <a:off x="7537371" y="6179225"/>
            <a:ext cx="6484977" cy="281345"/>
          </a:xfrm>
          <a:prstGeom prst="rect">
            <a:avLst/>
          </a:prstGeom>
          <a:noFill/>
          <a:ln/>
        </p:spPr>
        <p:txBody>
          <a:bodyPr wrap="none" lIns="0" tIns="0" rIns="0" bIns="0" rtlCol="0" anchor="t"/>
          <a:lstStyle/>
          <a:p>
            <a:pPr algn="l" marL="342900" indent="-342900">
              <a:lnSpc>
                <a:spcPts val="2200"/>
              </a:lnSpc>
              <a:buSzPct val="100000"/>
              <a:buChar char="•"/>
            </a:pPr>
            <a:r>
              <a:rPr lang="en-US" sz="1350" b="1" dirty="0">
                <a:solidFill>
                  <a:srgbClr val="39393C"/>
                </a:solidFill>
                <a:latin typeface="Open Sans" pitchFamily="34" charset="0"/>
                <a:ea typeface="Open Sans" pitchFamily="34" charset="-122"/>
                <a:cs typeface="Open Sans" pitchFamily="34" charset="-120"/>
              </a:rPr>
              <a:t>Security:</a:t>
            </a:r>
            <a:pPr algn="l" indent="0" marL="0">
              <a:lnSpc>
                <a:spcPts val="2200"/>
              </a:lnSpc>
              <a:buNone/>
            </a:pPr>
            <a:r>
              <a:rPr lang="en-US" sz="1350" dirty="0">
                <a:solidFill>
                  <a:srgbClr val="39393C"/>
                </a:solidFill>
                <a:latin typeface="Open Sans" pitchFamily="34" charset="0"/>
                <a:ea typeface="Open Sans" pitchFamily="34" charset="-122"/>
                <a:cs typeface="Open Sans" pitchFamily="34" charset="-120"/>
              </a:rPr>
              <a:t> End-to-end encryption, role-based access</a:t>
            </a:r>
            <a:endParaRPr lang="en-US" sz="1350" dirty="0"/>
          </a:p>
        </p:txBody>
      </p:sp>
      <p:sp>
        <p:nvSpPr>
          <p:cNvPr id="26" name="Shape 24"/>
          <p:cNvSpPr/>
          <p:nvPr/>
        </p:nvSpPr>
        <p:spPr>
          <a:xfrm>
            <a:off x="615672" y="6720007"/>
            <a:ext cx="13399056" cy="1028581"/>
          </a:xfrm>
          <a:prstGeom prst="roundRect">
            <a:avLst>
              <a:gd name="adj" fmla="val 2565"/>
            </a:avLst>
          </a:prstGeom>
          <a:solidFill>
            <a:srgbClr val="D5D5DD"/>
          </a:solidFill>
          <a:ln/>
        </p:spPr>
      </p:sp>
      <p:pic>
        <p:nvPicPr>
          <p:cNvPr id="27" name="Image 0" descr="preencoded.png">    </p:cNvPr>
          <p:cNvPicPr>
            <a:picLocks noChangeAspect="1"/>
          </p:cNvPicPr>
          <p:nvPr/>
        </p:nvPicPr>
        <p:blipFill>
          <a:blip r:embed="rId1"/>
          <a:stretch>
            <a:fillRect/>
          </a:stretch>
        </p:blipFill>
        <p:spPr>
          <a:xfrm>
            <a:off x="791528" y="6991588"/>
            <a:ext cx="219789" cy="175855"/>
          </a:xfrm>
          <a:prstGeom prst="rect">
            <a:avLst/>
          </a:prstGeom>
        </p:spPr>
      </p:pic>
      <p:sp>
        <p:nvSpPr>
          <p:cNvPr id="28" name="Text 25"/>
          <p:cNvSpPr/>
          <p:nvPr/>
        </p:nvSpPr>
        <p:spPr>
          <a:xfrm>
            <a:off x="1187172" y="6939796"/>
            <a:ext cx="12651700" cy="562689"/>
          </a:xfrm>
          <a:prstGeom prst="rect">
            <a:avLst/>
          </a:prstGeom>
          <a:noFill/>
          <a:ln/>
        </p:spPr>
        <p:txBody>
          <a:bodyPr wrap="square" lIns="0" tIns="0" rIns="0" bIns="0" rtlCol="0" anchor="t"/>
          <a:lstStyle/>
          <a:p>
            <a:pPr algn="l" indent="0" marL="0">
              <a:lnSpc>
                <a:spcPts val="2200"/>
              </a:lnSpc>
              <a:buNone/>
            </a:pPr>
            <a:r>
              <a:rPr lang="en-US" sz="1350" b="1" dirty="0">
                <a:solidFill>
                  <a:srgbClr val="000000"/>
                </a:solidFill>
                <a:latin typeface="Open Sans" pitchFamily="34" charset="0"/>
                <a:ea typeface="Open Sans" pitchFamily="34" charset="-122"/>
                <a:cs typeface="Open Sans" pitchFamily="34" charset="-120"/>
              </a:rPr>
              <a:t>Key Constraints:</a:t>
            </a:r>
            <a:pPr algn="l" indent="0" marL="0">
              <a:lnSpc>
                <a:spcPts val="2200"/>
              </a:lnSpc>
              <a:buNone/>
            </a:pPr>
            <a:r>
              <a:rPr lang="en-US" sz="1350" dirty="0">
                <a:solidFill>
                  <a:srgbClr val="000000"/>
                </a:solidFill>
                <a:latin typeface="Open Sans" pitchFamily="34" charset="0"/>
                <a:ea typeface="Open Sans" pitchFamily="34" charset="-122"/>
                <a:cs typeface="Open Sans" pitchFamily="34" charset="-120"/>
              </a:rPr>
              <a:t> GPS accuracy limitations in urban canyons, varying network connectivity from vehicles, budget constraints for transit agencies, compliance with regional data privacy regulations.</a:t>
            </a:r>
            <a:endParaRPr lang="en-US" sz="13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678537" y="688658"/>
            <a:ext cx="6726793" cy="605790"/>
          </a:xfrm>
          <a:prstGeom prst="rect">
            <a:avLst/>
          </a:prstGeom>
          <a:noFill/>
          <a:ln/>
        </p:spPr>
        <p:txBody>
          <a:bodyPr wrap="none" lIns="0" tIns="0" rIns="0" bIns="0" rtlCol="0" anchor="t"/>
          <a:lstStyle/>
          <a:p>
            <a:pPr algn="l" indent="0" marL="0">
              <a:lnSpc>
                <a:spcPts val="4750"/>
              </a:lnSpc>
              <a:buNone/>
            </a:pPr>
            <a:r>
              <a:rPr lang="en-US" sz="3800" b="1" dirty="0">
                <a:solidFill>
                  <a:srgbClr val="101014"/>
                </a:solidFill>
                <a:latin typeface="Playfair Display Bold" pitchFamily="34" charset="0"/>
                <a:ea typeface="Playfair Display Bold" pitchFamily="34" charset="-122"/>
                <a:cs typeface="Playfair Display Bold" pitchFamily="34" charset="-120"/>
              </a:rPr>
              <a:t>System Architecture Overview</a:t>
            </a:r>
            <a:endParaRPr lang="en-US" sz="3800" dirty="0"/>
          </a:p>
        </p:txBody>
      </p:sp>
      <p:sp>
        <p:nvSpPr>
          <p:cNvPr id="3" name="Text 1"/>
          <p:cNvSpPr/>
          <p:nvPr/>
        </p:nvSpPr>
        <p:spPr>
          <a:xfrm>
            <a:off x="678537" y="1682234"/>
            <a:ext cx="13273326" cy="620554"/>
          </a:xfrm>
          <a:prstGeom prst="rect">
            <a:avLst/>
          </a:prstGeom>
          <a:noFill/>
          <a:ln/>
        </p:spPr>
        <p:txBody>
          <a:bodyPr wrap="square" lIns="0" tIns="0" rIns="0" bIns="0" rtlCol="0" anchor="t"/>
          <a:lstStyle/>
          <a:p>
            <a:pPr algn="l" indent="0" marL="0">
              <a:lnSpc>
                <a:spcPts val="2400"/>
              </a:lnSpc>
              <a:buNone/>
            </a:pPr>
            <a:r>
              <a:rPr lang="en-US" sz="1500" dirty="0">
                <a:solidFill>
                  <a:srgbClr val="39393C"/>
                </a:solidFill>
                <a:latin typeface="Open Sans" pitchFamily="34" charset="0"/>
                <a:ea typeface="Open Sans" pitchFamily="34" charset="-122"/>
                <a:cs typeface="Open Sans" pitchFamily="34" charset="-120"/>
              </a:rPr>
              <a:t>The platform employs a cloud-native, event-driven microservices architecture designed for massive scale, fault tolerance, and operational flexibility. Each service is independently deployable with dedicated data stores.</a:t>
            </a:r>
            <a:endParaRPr lang="en-US" sz="1500" dirty="0"/>
          </a:p>
        </p:txBody>
      </p:sp>
      <p:sp>
        <p:nvSpPr>
          <p:cNvPr id="4" name="Text 2"/>
          <p:cNvSpPr/>
          <p:nvPr/>
        </p:nvSpPr>
        <p:spPr>
          <a:xfrm>
            <a:off x="678537" y="2714744"/>
            <a:ext cx="2911197" cy="303014"/>
          </a:xfrm>
          <a:prstGeom prst="rect">
            <a:avLst/>
          </a:prstGeom>
          <a:noFill/>
          <a:ln/>
        </p:spPr>
        <p:txBody>
          <a:bodyPr wrap="none" lIns="0" tIns="0" rIns="0" bIns="0" rtlCol="0" anchor="t"/>
          <a:lstStyle/>
          <a:p>
            <a:pPr algn="l" indent="0" marL="0">
              <a:lnSpc>
                <a:spcPts val="2350"/>
              </a:lnSpc>
              <a:buNone/>
            </a:pPr>
            <a:r>
              <a:rPr lang="en-US" sz="1900" b="1" dirty="0">
                <a:solidFill>
                  <a:srgbClr val="39393C"/>
                </a:solidFill>
                <a:latin typeface="Playfair Display Bold" pitchFamily="34" charset="0"/>
                <a:ea typeface="Playfair Display Bold" pitchFamily="34" charset="-122"/>
                <a:cs typeface="Playfair Display Bold" pitchFamily="34" charset="-120"/>
              </a:rPr>
              <a:t>Microservices Foundation</a:t>
            </a:r>
            <a:endParaRPr lang="en-US" sz="1900" dirty="0"/>
          </a:p>
        </p:txBody>
      </p:sp>
      <p:sp>
        <p:nvSpPr>
          <p:cNvPr id="5" name="Text 3"/>
          <p:cNvSpPr/>
          <p:nvPr/>
        </p:nvSpPr>
        <p:spPr>
          <a:xfrm>
            <a:off x="678537" y="3134082"/>
            <a:ext cx="3136583" cy="1551384"/>
          </a:xfrm>
          <a:prstGeom prst="rect">
            <a:avLst/>
          </a:prstGeom>
          <a:noFill/>
          <a:ln/>
        </p:spPr>
        <p:txBody>
          <a:bodyPr wrap="square" lIns="0" tIns="0" rIns="0" bIns="0" rtlCol="0" anchor="t"/>
          <a:lstStyle/>
          <a:p>
            <a:pPr algn="l" indent="0" marL="0">
              <a:lnSpc>
                <a:spcPts val="2400"/>
              </a:lnSpc>
              <a:buNone/>
            </a:pPr>
            <a:r>
              <a:rPr lang="en-US" sz="1500" dirty="0">
                <a:solidFill>
                  <a:srgbClr val="39393C"/>
                </a:solidFill>
                <a:latin typeface="Open Sans" pitchFamily="34" charset="0"/>
                <a:ea typeface="Open Sans" pitchFamily="34" charset="-122"/>
                <a:cs typeface="Open Sans" pitchFamily="34" charset="-120"/>
              </a:rPr>
              <a:t>Domain-driven service boundaries with dedicated teams, independent deployment cycles, and technology stack flexibility per service.</a:t>
            </a:r>
            <a:endParaRPr lang="en-US" sz="1500" dirty="0"/>
          </a:p>
        </p:txBody>
      </p:sp>
      <p:sp>
        <p:nvSpPr>
          <p:cNvPr id="6" name="Text 4"/>
          <p:cNvSpPr/>
          <p:nvPr/>
        </p:nvSpPr>
        <p:spPr>
          <a:xfrm>
            <a:off x="4057412" y="2714744"/>
            <a:ext cx="3136583" cy="606028"/>
          </a:xfrm>
          <a:prstGeom prst="rect">
            <a:avLst/>
          </a:prstGeom>
          <a:noFill/>
          <a:ln/>
        </p:spPr>
        <p:txBody>
          <a:bodyPr wrap="square" lIns="0" tIns="0" rIns="0" bIns="0" rtlCol="0" anchor="t"/>
          <a:lstStyle/>
          <a:p>
            <a:pPr algn="l" indent="0" marL="0">
              <a:lnSpc>
                <a:spcPts val="2350"/>
              </a:lnSpc>
              <a:buNone/>
            </a:pPr>
            <a:r>
              <a:rPr lang="en-US" sz="1900" b="1" dirty="0">
                <a:solidFill>
                  <a:srgbClr val="39393C"/>
                </a:solidFill>
                <a:latin typeface="Playfair Display Bold" pitchFamily="34" charset="0"/>
                <a:ea typeface="Playfair Display Bold" pitchFamily="34" charset="-122"/>
                <a:cs typeface="Playfair Display Bold" pitchFamily="34" charset="-120"/>
              </a:rPr>
              <a:t>Event-Driven Kafka Pipeline</a:t>
            </a:r>
            <a:endParaRPr lang="en-US" sz="1900" dirty="0"/>
          </a:p>
        </p:txBody>
      </p:sp>
      <p:sp>
        <p:nvSpPr>
          <p:cNvPr id="7" name="Text 5"/>
          <p:cNvSpPr/>
          <p:nvPr/>
        </p:nvSpPr>
        <p:spPr>
          <a:xfrm>
            <a:off x="4057412" y="3437096"/>
            <a:ext cx="3136583" cy="1861661"/>
          </a:xfrm>
          <a:prstGeom prst="rect">
            <a:avLst/>
          </a:prstGeom>
          <a:noFill/>
          <a:ln/>
        </p:spPr>
        <p:txBody>
          <a:bodyPr wrap="square" lIns="0" tIns="0" rIns="0" bIns="0" rtlCol="0" anchor="t"/>
          <a:lstStyle/>
          <a:p>
            <a:pPr algn="l" indent="0" marL="0">
              <a:lnSpc>
                <a:spcPts val="2400"/>
              </a:lnSpc>
              <a:buNone/>
            </a:pPr>
            <a:r>
              <a:rPr lang="en-US" sz="1500" dirty="0">
                <a:solidFill>
                  <a:srgbClr val="39393C"/>
                </a:solidFill>
                <a:latin typeface="Open Sans" pitchFamily="34" charset="0"/>
                <a:ea typeface="Open Sans" pitchFamily="34" charset="-122"/>
                <a:cs typeface="Open Sans" pitchFamily="34" charset="-120"/>
              </a:rPr>
              <a:t>Distributed message broker handling vehicle telemetry streams, alert propagation, and asynchronous inter-service communication at millions of events per second.</a:t>
            </a:r>
            <a:endParaRPr lang="en-US" sz="1500" dirty="0"/>
          </a:p>
        </p:txBody>
      </p:sp>
      <p:sp>
        <p:nvSpPr>
          <p:cNvPr id="8" name="Text 6"/>
          <p:cNvSpPr/>
          <p:nvPr/>
        </p:nvSpPr>
        <p:spPr>
          <a:xfrm>
            <a:off x="7436287" y="2714744"/>
            <a:ext cx="2423636" cy="303014"/>
          </a:xfrm>
          <a:prstGeom prst="rect">
            <a:avLst/>
          </a:prstGeom>
          <a:noFill/>
          <a:ln/>
        </p:spPr>
        <p:txBody>
          <a:bodyPr wrap="none" lIns="0" tIns="0" rIns="0" bIns="0" rtlCol="0" anchor="t"/>
          <a:lstStyle/>
          <a:p>
            <a:pPr algn="l" indent="0" marL="0">
              <a:lnSpc>
                <a:spcPts val="2350"/>
              </a:lnSpc>
              <a:buNone/>
            </a:pPr>
            <a:r>
              <a:rPr lang="en-US" sz="1900" b="1" dirty="0">
                <a:solidFill>
                  <a:srgbClr val="39393C"/>
                </a:solidFill>
                <a:latin typeface="Playfair Display Bold" pitchFamily="34" charset="0"/>
                <a:ea typeface="Playfair Display Bold" pitchFamily="34" charset="-122"/>
                <a:cs typeface="Playfair Display Bold" pitchFamily="34" charset="-120"/>
              </a:rPr>
              <a:t>Redis Caching Layer</a:t>
            </a:r>
            <a:endParaRPr lang="en-US" sz="1900" dirty="0"/>
          </a:p>
        </p:txBody>
      </p:sp>
      <p:sp>
        <p:nvSpPr>
          <p:cNvPr id="9" name="Text 7"/>
          <p:cNvSpPr/>
          <p:nvPr/>
        </p:nvSpPr>
        <p:spPr>
          <a:xfrm>
            <a:off x="7436287" y="3134082"/>
            <a:ext cx="3136583" cy="1551384"/>
          </a:xfrm>
          <a:prstGeom prst="rect">
            <a:avLst/>
          </a:prstGeom>
          <a:noFill/>
          <a:ln/>
        </p:spPr>
        <p:txBody>
          <a:bodyPr wrap="square" lIns="0" tIns="0" rIns="0" bIns="0" rtlCol="0" anchor="t"/>
          <a:lstStyle/>
          <a:p>
            <a:pPr algn="l" indent="0" marL="0">
              <a:lnSpc>
                <a:spcPts val="2400"/>
              </a:lnSpc>
              <a:buNone/>
            </a:pPr>
            <a:r>
              <a:rPr lang="en-US" sz="1500" dirty="0">
                <a:solidFill>
                  <a:srgbClr val="39393C"/>
                </a:solidFill>
                <a:latin typeface="Open Sans" pitchFamily="34" charset="0"/>
                <a:ea typeface="Open Sans" pitchFamily="34" charset="-122"/>
                <a:cs typeface="Open Sans" pitchFamily="34" charset="-120"/>
              </a:rPr>
              <a:t>In-memory caching for hot data including vehicle positions, active routes, and frequently accessed stops with sub-millisecond read latency.</a:t>
            </a:r>
            <a:endParaRPr lang="en-US" sz="1500" dirty="0"/>
          </a:p>
        </p:txBody>
      </p:sp>
      <p:sp>
        <p:nvSpPr>
          <p:cNvPr id="10" name="Text 8"/>
          <p:cNvSpPr/>
          <p:nvPr/>
        </p:nvSpPr>
        <p:spPr>
          <a:xfrm>
            <a:off x="10815161" y="2714744"/>
            <a:ext cx="2423636" cy="303014"/>
          </a:xfrm>
          <a:prstGeom prst="rect">
            <a:avLst/>
          </a:prstGeom>
          <a:noFill/>
          <a:ln/>
        </p:spPr>
        <p:txBody>
          <a:bodyPr wrap="none" lIns="0" tIns="0" rIns="0" bIns="0" rtlCol="0" anchor="t"/>
          <a:lstStyle/>
          <a:p>
            <a:pPr algn="l" indent="0" marL="0">
              <a:lnSpc>
                <a:spcPts val="2350"/>
              </a:lnSpc>
              <a:buNone/>
            </a:pPr>
            <a:r>
              <a:rPr lang="en-US" sz="1900" b="1" dirty="0">
                <a:solidFill>
                  <a:srgbClr val="39393C"/>
                </a:solidFill>
                <a:latin typeface="Playfair Display Bold" pitchFamily="34" charset="0"/>
                <a:ea typeface="Playfair Display Bold" pitchFamily="34" charset="-122"/>
                <a:cs typeface="Playfair Display Bold" pitchFamily="34" charset="-120"/>
              </a:rPr>
              <a:t>API Gateway &amp; CDN</a:t>
            </a:r>
            <a:endParaRPr lang="en-US" sz="1900" dirty="0"/>
          </a:p>
        </p:txBody>
      </p:sp>
      <p:sp>
        <p:nvSpPr>
          <p:cNvPr id="11" name="Text 9"/>
          <p:cNvSpPr/>
          <p:nvPr/>
        </p:nvSpPr>
        <p:spPr>
          <a:xfrm>
            <a:off x="10815161" y="3134082"/>
            <a:ext cx="3136702" cy="1241108"/>
          </a:xfrm>
          <a:prstGeom prst="rect">
            <a:avLst/>
          </a:prstGeom>
          <a:noFill/>
          <a:ln/>
        </p:spPr>
        <p:txBody>
          <a:bodyPr wrap="square" lIns="0" tIns="0" rIns="0" bIns="0" rtlCol="0" anchor="t"/>
          <a:lstStyle/>
          <a:p>
            <a:pPr algn="l" indent="0" marL="0">
              <a:lnSpc>
                <a:spcPts val="2400"/>
              </a:lnSpc>
              <a:buNone/>
            </a:pPr>
            <a:r>
              <a:rPr lang="en-US" sz="1500" dirty="0">
                <a:solidFill>
                  <a:srgbClr val="39393C"/>
                </a:solidFill>
                <a:latin typeface="Open Sans" pitchFamily="34" charset="0"/>
                <a:ea typeface="Open Sans" pitchFamily="34" charset="-122"/>
                <a:cs typeface="Open Sans" pitchFamily="34" charset="-120"/>
              </a:rPr>
              <a:t>Unified entry point with request routing, authentication, rate limiting, and global CDN for static assets and API responses.</a:t>
            </a:r>
            <a:endParaRPr lang="en-US" sz="1500" dirty="0"/>
          </a:p>
        </p:txBody>
      </p:sp>
      <p:sp>
        <p:nvSpPr>
          <p:cNvPr id="12" name="Text 10"/>
          <p:cNvSpPr/>
          <p:nvPr/>
        </p:nvSpPr>
        <p:spPr>
          <a:xfrm>
            <a:off x="678537" y="5880378"/>
            <a:ext cx="2423636" cy="303014"/>
          </a:xfrm>
          <a:prstGeom prst="rect">
            <a:avLst/>
          </a:prstGeom>
          <a:noFill/>
          <a:ln/>
        </p:spPr>
        <p:txBody>
          <a:bodyPr wrap="none" lIns="0" tIns="0" rIns="0" bIns="0" rtlCol="0" anchor="t"/>
          <a:lstStyle/>
          <a:p>
            <a:pPr algn="l" indent="0" marL="0">
              <a:lnSpc>
                <a:spcPts val="2350"/>
              </a:lnSpc>
              <a:buNone/>
            </a:pPr>
            <a:r>
              <a:rPr lang="en-US" sz="1900" b="1" dirty="0">
                <a:solidFill>
                  <a:srgbClr val="39393C"/>
                </a:solidFill>
                <a:latin typeface="Playfair Display Bold" pitchFamily="34" charset="0"/>
                <a:ea typeface="Playfair Display Bold" pitchFamily="34" charset="-122"/>
                <a:cs typeface="Playfair Display Bold" pitchFamily="34" charset="-120"/>
              </a:rPr>
              <a:t>Multi-City Isolation</a:t>
            </a:r>
            <a:endParaRPr lang="en-US" sz="1900" dirty="0"/>
          </a:p>
        </p:txBody>
      </p:sp>
      <p:sp>
        <p:nvSpPr>
          <p:cNvPr id="13" name="Text 11"/>
          <p:cNvSpPr/>
          <p:nvPr/>
        </p:nvSpPr>
        <p:spPr>
          <a:xfrm>
            <a:off x="678537" y="6299716"/>
            <a:ext cx="3136583" cy="1241108"/>
          </a:xfrm>
          <a:prstGeom prst="rect">
            <a:avLst/>
          </a:prstGeom>
          <a:noFill/>
          <a:ln/>
        </p:spPr>
        <p:txBody>
          <a:bodyPr wrap="square" lIns="0" tIns="0" rIns="0" bIns="0" rtlCol="0" anchor="t"/>
          <a:lstStyle/>
          <a:p>
            <a:pPr algn="l" indent="0" marL="0">
              <a:lnSpc>
                <a:spcPts val="2400"/>
              </a:lnSpc>
              <a:buNone/>
            </a:pPr>
            <a:r>
              <a:rPr lang="en-US" sz="1500" dirty="0">
                <a:solidFill>
                  <a:srgbClr val="39393C"/>
                </a:solidFill>
                <a:latin typeface="Open Sans" pitchFamily="34" charset="0"/>
                <a:ea typeface="Open Sans" pitchFamily="34" charset="-122"/>
                <a:cs typeface="Open Sans" pitchFamily="34" charset="-120"/>
              </a:rPr>
              <a:t>Logical data partitioning with city-specific namespaces, independent scaling policies, and configurable feature flags per deployment.</a:t>
            </a:r>
            <a:endParaRPr lang="en-US" sz="15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481727" y="378619"/>
            <a:ext cx="4609505" cy="430054"/>
          </a:xfrm>
          <a:prstGeom prst="rect">
            <a:avLst/>
          </a:prstGeom>
          <a:noFill/>
          <a:ln/>
        </p:spPr>
        <p:txBody>
          <a:bodyPr wrap="none" lIns="0" tIns="0" rIns="0" bIns="0" rtlCol="0" anchor="t"/>
          <a:lstStyle/>
          <a:p>
            <a:pPr algn="l" indent="0" marL="0">
              <a:lnSpc>
                <a:spcPts val="3350"/>
              </a:lnSpc>
              <a:buNone/>
            </a:pPr>
            <a:r>
              <a:rPr lang="en-US" sz="2700" b="1" dirty="0">
                <a:solidFill>
                  <a:srgbClr val="101014"/>
                </a:solidFill>
                <a:latin typeface="Playfair Display Bold" pitchFamily="34" charset="0"/>
                <a:ea typeface="Playfair Display Bold" pitchFamily="34" charset="-122"/>
                <a:cs typeface="Playfair Display Bold" pitchFamily="34" charset="-120"/>
              </a:rPr>
              <a:t>Detailed System Architecture</a:t>
            </a:r>
            <a:endParaRPr lang="en-US" sz="2700" dirty="0"/>
          </a:p>
        </p:txBody>
      </p:sp>
      <p:pic>
        <p:nvPicPr>
          <p:cNvPr id="3" name="Image 0" descr="preencoded.png">    </p:cNvPr>
          <p:cNvPicPr>
            <a:picLocks noChangeAspect="1"/>
          </p:cNvPicPr>
          <p:nvPr/>
        </p:nvPicPr>
        <p:blipFill>
          <a:blip r:embed="rId1"/>
          <a:stretch>
            <a:fillRect/>
          </a:stretch>
        </p:blipFill>
        <p:spPr>
          <a:xfrm>
            <a:off x="481727" y="1083945"/>
            <a:ext cx="688181" cy="825817"/>
          </a:xfrm>
          <a:prstGeom prst="rect">
            <a:avLst/>
          </a:prstGeom>
        </p:spPr>
      </p:pic>
      <p:sp>
        <p:nvSpPr>
          <p:cNvPr id="4" name="Text 1"/>
          <p:cNvSpPr/>
          <p:nvPr/>
        </p:nvSpPr>
        <p:spPr>
          <a:xfrm>
            <a:off x="1307544" y="1221581"/>
            <a:ext cx="2679502" cy="215027"/>
          </a:xfrm>
          <a:prstGeom prst="rect">
            <a:avLst/>
          </a:prstGeom>
          <a:noFill/>
          <a:ln/>
        </p:spPr>
        <p:txBody>
          <a:bodyPr wrap="none" lIns="0" tIns="0" rIns="0" bIns="0" rtlCol="0" anchor="t"/>
          <a:lstStyle/>
          <a:p>
            <a:pPr algn="l" indent="0" marL="0">
              <a:lnSpc>
                <a:spcPts val="1650"/>
              </a:lnSpc>
              <a:buNone/>
            </a:pPr>
            <a:r>
              <a:rPr lang="en-US" sz="1350" b="1" dirty="0">
                <a:solidFill>
                  <a:srgbClr val="39393C"/>
                </a:solidFill>
                <a:latin typeface="Playfair Display Bold" pitchFamily="34" charset="0"/>
                <a:ea typeface="Playfair Display Bold" pitchFamily="34" charset="-122"/>
                <a:cs typeface="Playfair Display Bold" pitchFamily="34" charset="-120"/>
              </a:rPr>
              <a:t>Mobile Applications &amp; Web Portal</a:t>
            </a:r>
            <a:endParaRPr lang="en-US" sz="1350" dirty="0"/>
          </a:p>
        </p:txBody>
      </p:sp>
      <p:sp>
        <p:nvSpPr>
          <p:cNvPr id="5" name="Text 2"/>
          <p:cNvSpPr/>
          <p:nvPr/>
        </p:nvSpPr>
        <p:spPr>
          <a:xfrm>
            <a:off x="1307544" y="1519118"/>
            <a:ext cx="12841129" cy="220147"/>
          </a:xfrm>
          <a:prstGeom prst="rect">
            <a:avLst/>
          </a:prstGeom>
          <a:noFill/>
          <a:ln/>
        </p:spPr>
        <p:txBody>
          <a:bodyPr wrap="none" lIns="0" tIns="0" rIns="0" bIns="0" rtlCol="0" anchor="t"/>
          <a:lstStyle/>
          <a:p>
            <a:pPr algn="l" indent="0" marL="0">
              <a:lnSpc>
                <a:spcPts val="1700"/>
              </a:lnSpc>
              <a:buNone/>
            </a:pPr>
            <a:r>
              <a:rPr lang="en-US" sz="1050" dirty="0">
                <a:solidFill>
                  <a:srgbClr val="39393C"/>
                </a:solidFill>
                <a:latin typeface="Open Sans" pitchFamily="34" charset="0"/>
                <a:ea typeface="Open Sans" pitchFamily="34" charset="-122"/>
                <a:cs typeface="Open Sans" pitchFamily="34" charset="-120"/>
              </a:rPr>
              <a:t>iOS/Android native apps and responsive web interface with offline capability, background location updates, and push notification support.</a:t>
            </a:r>
            <a:endParaRPr lang="en-US" sz="1050" dirty="0"/>
          </a:p>
        </p:txBody>
      </p:sp>
      <p:pic>
        <p:nvPicPr>
          <p:cNvPr id="6" name="Image 1" descr="preencoded.png">    </p:cNvPr>
          <p:cNvPicPr>
            <a:picLocks noChangeAspect="1"/>
          </p:cNvPicPr>
          <p:nvPr/>
        </p:nvPicPr>
        <p:blipFill>
          <a:blip r:embed="rId2"/>
          <a:stretch>
            <a:fillRect/>
          </a:stretch>
        </p:blipFill>
        <p:spPr>
          <a:xfrm>
            <a:off x="481727" y="1909763"/>
            <a:ext cx="688181" cy="825817"/>
          </a:xfrm>
          <a:prstGeom prst="rect">
            <a:avLst/>
          </a:prstGeom>
        </p:spPr>
      </p:pic>
      <p:sp>
        <p:nvSpPr>
          <p:cNvPr id="7" name="Text 3"/>
          <p:cNvSpPr/>
          <p:nvPr/>
        </p:nvSpPr>
        <p:spPr>
          <a:xfrm>
            <a:off x="1307544" y="2047399"/>
            <a:ext cx="1720691" cy="215027"/>
          </a:xfrm>
          <a:prstGeom prst="rect">
            <a:avLst/>
          </a:prstGeom>
          <a:noFill/>
          <a:ln/>
        </p:spPr>
        <p:txBody>
          <a:bodyPr wrap="none" lIns="0" tIns="0" rIns="0" bIns="0" rtlCol="0" anchor="t"/>
          <a:lstStyle/>
          <a:p>
            <a:pPr algn="l" indent="0" marL="0">
              <a:lnSpc>
                <a:spcPts val="1650"/>
              </a:lnSpc>
              <a:buNone/>
            </a:pPr>
            <a:r>
              <a:rPr lang="en-US" sz="1350" b="1" dirty="0">
                <a:solidFill>
                  <a:srgbClr val="39393C"/>
                </a:solidFill>
                <a:latin typeface="Playfair Display Bold" pitchFamily="34" charset="0"/>
                <a:ea typeface="Playfair Display Bold" pitchFamily="34" charset="-122"/>
                <a:cs typeface="Playfair Display Bold" pitchFamily="34" charset="-120"/>
              </a:rPr>
              <a:t>API Gateway Layer</a:t>
            </a:r>
            <a:endParaRPr lang="en-US" sz="1350" dirty="0"/>
          </a:p>
        </p:txBody>
      </p:sp>
      <p:sp>
        <p:nvSpPr>
          <p:cNvPr id="8" name="Text 4"/>
          <p:cNvSpPr/>
          <p:nvPr/>
        </p:nvSpPr>
        <p:spPr>
          <a:xfrm>
            <a:off x="1307544" y="2344936"/>
            <a:ext cx="12841129" cy="220147"/>
          </a:xfrm>
          <a:prstGeom prst="rect">
            <a:avLst/>
          </a:prstGeom>
          <a:noFill/>
          <a:ln/>
        </p:spPr>
        <p:txBody>
          <a:bodyPr wrap="none" lIns="0" tIns="0" rIns="0" bIns="0" rtlCol="0" anchor="t"/>
          <a:lstStyle/>
          <a:p>
            <a:pPr algn="l" indent="0" marL="0">
              <a:lnSpc>
                <a:spcPts val="1700"/>
              </a:lnSpc>
              <a:buNone/>
            </a:pPr>
            <a:r>
              <a:rPr lang="en-US" sz="1050" dirty="0">
                <a:solidFill>
                  <a:srgbClr val="39393C"/>
                </a:solidFill>
                <a:latin typeface="Open Sans" pitchFamily="34" charset="0"/>
                <a:ea typeface="Open Sans" pitchFamily="34" charset="-122"/>
                <a:cs typeface="Open Sans" pitchFamily="34" charset="-120"/>
              </a:rPr>
              <a:t>Kong/AWS API Gateway handling authentication, routing, rate limiting (1000 req/min per user), request/response transformation, and SSL termination.</a:t>
            </a:r>
            <a:endParaRPr lang="en-US" sz="1050" dirty="0"/>
          </a:p>
        </p:txBody>
      </p:sp>
      <p:pic>
        <p:nvPicPr>
          <p:cNvPr id="9" name="Image 2" descr="preencoded.png">    </p:cNvPr>
          <p:cNvPicPr>
            <a:picLocks noChangeAspect="1"/>
          </p:cNvPicPr>
          <p:nvPr/>
        </p:nvPicPr>
        <p:blipFill>
          <a:blip r:embed="rId3"/>
          <a:stretch>
            <a:fillRect/>
          </a:stretch>
        </p:blipFill>
        <p:spPr>
          <a:xfrm>
            <a:off x="481727" y="2735580"/>
            <a:ext cx="688181" cy="1865948"/>
          </a:xfrm>
          <a:prstGeom prst="rect">
            <a:avLst/>
          </a:prstGeom>
        </p:spPr>
      </p:pic>
      <p:sp>
        <p:nvSpPr>
          <p:cNvPr id="10" name="Text 5"/>
          <p:cNvSpPr/>
          <p:nvPr/>
        </p:nvSpPr>
        <p:spPr>
          <a:xfrm>
            <a:off x="1307544" y="2873216"/>
            <a:ext cx="1720691" cy="215027"/>
          </a:xfrm>
          <a:prstGeom prst="rect">
            <a:avLst/>
          </a:prstGeom>
          <a:noFill/>
          <a:ln/>
        </p:spPr>
        <p:txBody>
          <a:bodyPr wrap="none" lIns="0" tIns="0" rIns="0" bIns="0" rtlCol="0" anchor="t"/>
          <a:lstStyle/>
          <a:p>
            <a:pPr algn="l" indent="0" marL="0">
              <a:lnSpc>
                <a:spcPts val="1650"/>
              </a:lnSpc>
              <a:buNone/>
            </a:pPr>
            <a:r>
              <a:rPr lang="en-US" sz="1350" b="1" dirty="0">
                <a:solidFill>
                  <a:srgbClr val="39393C"/>
                </a:solidFill>
                <a:latin typeface="Playfair Display Bold" pitchFamily="34" charset="0"/>
                <a:ea typeface="Playfair Display Bold" pitchFamily="34" charset="-122"/>
                <a:cs typeface="Playfair Display Bold" pitchFamily="34" charset="-120"/>
              </a:rPr>
              <a:t>Core Microservices</a:t>
            </a:r>
            <a:endParaRPr lang="en-US" sz="1350" dirty="0"/>
          </a:p>
        </p:txBody>
      </p:sp>
      <p:sp>
        <p:nvSpPr>
          <p:cNvPr id="11" name="Text 6"/>
          <p:cNvSpPr/>
          <p:nvPr/>
        </p:nvSpPr>
        <p:spPr>
          <a:xfrm>
            <a:off x="1307544" y="3170753"/>
            <a:ext cx="12841129" cy="220147"/>
          </a:xfrm>
          <a:prstGeom prst="rect">
            <a:avLst/>
          </a:prstGeom>
          <a:noFill/>
          <a:ln/>
        </p:spPr>
        <p:txBody>
          <a:bodyPr wrap="none" lIns="0" tIns="0" rIns="0" bIns="0" rtlCol="0" anchor="t"/>
          <a:lstStyle/>
          <a:p>
            <a:pPr algn="l" marL="342900" indent="-342900">
              <a:lnSpc>
                <a:spcPts val="1700"/>
              </a:lnSpc>
              <a:buSzPct val="100000"/>
              <a:buChar char="•"/>
            </a:pPr>
            <a:r>
              <a:rPr lang="en-US" sz="1050" b="1" dirty="0">
                <a:solidFill>
                  <a:srgbClr val="39393C"/>
                </a:solidFill>
                <a:latin typeface="Open Sans" pitchFamily="34" charset="0"/>
                <a:ea typeface="Open Sans" pitchFamily="34" charset="-122"/>
                <a:cs typeface="Open Sans" pitchFamily="34" charset="-120"/>
              </a:rPr>
              <a:t>ETA Service:</a:t>
            </a:r>
            <a:pPr algn="l" indent="0" marL="0">
              <a:lnSpc>
                <a:spcPts val="1700"/>
              </a:lnSpc>
              <a:buNone/>
            </a:pPr>
            <a:r>
              <a:rPr lang="en-US" sz="1050" dirty="0">
                <a:solidFill>
                  <a:srgbClr val="39393C"/>
                </a:solidFill>
                <a:latin typeface="Open Sans" pitchFamily="34" charset="0"/>
                <a:ea typeface="Open Sans" pitchFamily="34" charset="-122"/>
                <a:cs typeface="Open Sans" pitchFamily="34" charset="-120"/>
              </a:rPr>
              <a:t> ML-based arrival predictions with model versioning</a:t>
            </a:r>
            <a:endParaRPr lang="en-US" sz="1050" dirty="0"/>
          </a:p>
        </p:txBody>
      </p:sp>
      <p:sp>
        <p:nvSpPr>
          <p:cNvPr id="12" name="Text 7"/>
          <p:cNvSpPr/>
          <p:nvPr/>
        </p:nvSpPr>
        <p:spPr>
          <a:xfrm>
            <a:off x="1307544" y="3439001"/>
            <a:ext cx="12841129" cy="220147"/>
          </a:xfrm>
          <a:prstGeom prst="rect">
            <a:avLst/>
          </a:prstGeom>
          <a:noFill/>
          <a:ln/>
        </p:spPr>
        <p:txBody>
          <a:bodyPr wrap="none" lIns="0" tIns="0" rIns="0" bIns="0" rtlCol="0" anchor="t"/>
          <a:lstStyle/>
          <a:p>
            <a:pPr algn="l" marL="342900" indent="-342900">
              <a:lnSpc>
                <a:spcPts val="1700"/>
              </a:lnSpc>
              <a:buSzPct val="100000"/>
              <a:buChar char="•"/>
            </a:pPr>
            <a:r>
              <a:rPr lang="en-US" sz="1050" b="1" dirty="0">
                <a:solidFill>
                  <a:srgbClr val="39393C"/>
                </a:solidFill>
                <a:latin typeface="Open Sans" pitchFamily="34" charset="0"/>
                <a:ea typeface="Open Sans" pitchFamily="34" charset="-122"/>
                <a:cs typeface="Open Sans" pitchFamily="34" charset="-120"/>
              </a:rPr>
              <a:t>Alert Service:</a:t>
            </a:r>
            <a:pPr algn="l" indent="0" marL="0">
              <a:lnSpc>
                <a:spcPts val="1700"/>
              </a:lnSpc>
              <a:buNone/>
            </a:pPr>
            <a:r>
              <a:rPr lang="en-US" sz="1050" dirty="0">
                <a:solidFill>
                  <a:srgbClr val="39393C"/>
                </a:solidFill>
                <a:latin typeface="Open Sans" pitchFamily="34" charset="0"/>
                <a:ea typeface="Open Sans" pitchFamily="34" charset="-122"/>
                <a:cs typeface="Open Sans" pitchFamily="34" charset="-120"/>
              </a:rPr>
              <a:t> Event processing and notification delivery</a:t>
            </a:r>
            <a:endParaRPr lang="en-US" sz="1050" dirty="0"/>
          </a:p>
        </p:txBody>
      </p:sp>
      <p:sp>
        <p:nvSpPr>
          <p:cNvPr id="13" name="Text 8"/>
          <p:cNvSpPr/>
          <p:nvPr/>
        </p:nvSpPr>
        <p:spPr>
          <a:xfrm>
            <a:off x="1307544" y="3707249"/>
            <a:ext cx="12841129" cy="220147"/>
          </a:xfrm>
          <a:prstGeom prst="rect">
            <a:avLst/>
          </a:prstGeom>
          <a:noFill/>
          <a:ln/>
        </p:spPr>
        <p:txBody>
          <a:bodyPr wrap="none" lIns="0" tIns="0" rIns="0" bIns="0" rtlCol="0" anchor="t"/>
          <a:lstStyle/>
          <a:p>
            <a:pPr algn="l" marL="342900" indent="-342900">
              <a:lnSpc>
                <a:spcPts val="1700"/>
              </a:lnSpc>
              <a:buSzPct val="100000"/>
              <a:buChar char="•"/>
            </a:pPr>
            <a:r>
              <a:rPr lang="en-US" sz="1050" b="1" dirty="0">
                <a:solidFill>
                  <a:srgbClr val="39393C"/>
                </a:solidFill>
                <a:latin typeface="Open Sans" pitchFamily="34" charset="0"/>
                <a:ea typeface="Open Sans" pitchFamily="34" charset="-122"/>
                <a:cs typeface="Open Sans" pitchFamily="34" charset="-120"/>
              </a:rPr>
              <a:t>Geo Search Service:</a:t>
            </a:r>
            <a:pPr algn="l" indent="0" marL="0">
              <a:lnSpc>
                <a:spcPts val="1700"/>
              </a:lnSpc>
              <a:buNone/>
            </a:pPr>
            <a:r>
              <a:rPr lang="en-US" sz="1050" dirty="0">
                <a:solidFill>
                  <a:srgbClr val="39393C"/>
                </a:solidFill>
                <a:latin typeface="Open Sans" pitchFamily="34" charset="0"/>
                <a:ea typeface="Open Sans" pitchFamily="34" charset="-122"/>
                <a:cs typeface="Open Sans" pitchFamily="34" charset="-120"/>
              </a:rPr>
              <a:t> Spatial queries with PostGIS indexing</a:t>
            </a:r>
            <a:endParaRPr lang="en-US" sz="1050" dirty="0"/>
          </a:p>
        </p:txBody>
      </p:sp>
      <p:sp>
        <p:nvSpPr>
          <p:cNvPr id="14" name="Text 9"/>
          <p:cNvSpPr/>
          <p:nvPr/>
        </p:nvSpPr>
        <p:spPr>
          <a:xfrm>
            <a:off x="1307544" y="3975497"/>
            <a:ext cx="12841129" cy="220147"/>
          </a:xfrm>
          <a:prstGeom prst="rect">
            <a:avLst/>
          </a:prstGeom>
          <a:noFill/>
          <a:ln/>
        </p:spPr>
        <p:txBody>
          <a:bodyPr wrap="none" lIns="0" tIns="0" rIns="0" bIns="0" rtlCol="0" anchor="t"/>
          <a:lstStyle/>
          <a:p>
            <a:pPr algn="l" marL="342900" indent="-342900">
              <a:lnSpc>
                <a:spcPts val="1700"/>
              </a:lnSpc>
              <a:buSzPct val="100000"/>
              <a:buChar char="•"/>
            </a:pPr>
            <a:r>
              <a:rPr lang="en-US" sz="1050" b="1" dirty="0">
                <a:solidFill>
                  <a:srgbClr val="39393C"/>
                </a:solidFill>
                <a:latin typeface="Open Sans" pitchFamily="34" charset="0"/>
                <a:ea typeface="Open Sans" pitchFamily="34" charset="-122"/>
                <a:cs typeface="Open Sans" pitchFamily="34" charset="-120"/>
              </a:rPr>
              <a:t>Ingestion Service:</a:t>
            </a:r>
            <a:pPr algn="l" indent="0" marL="0">
              <a:lnSpc>
                <a:spcPts val="1700"/>
              </a:lnSpc>
              <a:buNone/>
            </a:pPr>
            <a:r>
              <a:rPr lang="en-US" sz="1050" dirty="0">
                <a:solidFill>
                  <a:srgbClr val="39393C"/>
                </a:solidFill>
                <a:latin typeface="Open Sans" pitchFamily="34" charset="0"/>
                <a:ea typeface="Open Sans" pitchFamily="34" charset="-122"/>
                <a:cs typeface="Open Sans" pitchFamily="34" charset="-120"/>
              </a:rPr>
              <a:t> High-throughput telemetry validation and enrichment</a:t>
            </a:r>
            <a:endParaRPr lang="en-US" sz="1050" dirty="0"/>
          </a:p>
        </p:txBody>
      </p:sp>
      <p:sp>
        <p:nvSpPr>
          <p:cNvPr id="15" name="Text 10"/>
          <p:cNvSpPr/>
          <p:nvPr/>
        </p:nvSpPr>
        <p:spPr>
          <a:xfrm>
            <a:off x="1307544" y="4243745"/>
            <a:ext cx="12841129" cy="220147"/>
          </a:xfrm>
          <a:prstGeom prst="rect">
            <a:avLst/>
          </a:prstGeom>
          <a:noFill/>
          <a:ln/>
        </p:spPr>
        <p:txBody>
          <a:bodyPr wrap="none" lIns="0" tIns="0" rIns="0" bIns="0" rtlCol="0" anchor="t"/>
          <a:lstStyle/>
          <a:p>
            <a:pPr algn="l" marL="342900" indent="-342900">
              <a:lnSpc>
                <a:spcPts val="1700"/>
              </a:lnSpc>
              <a:buSzPct val="100000"/>
              <a:buChar char="•"/>
            </a:pPr>
            <a:r>
              <a:rPr lang="en-US" sz="1050" b="1" dirty="0">
                <a:solidFill>
                  <a:srgbClr val="39393C"/>
                </a:solidFill>
                <a:latin typeface="Open Sans" pitchFamily="34" charset="0"/>
                <a:ea typeface="Open Sans" pitchFamily="34" charset="-122"/>
                <a:cs typeface="Open Sans" pitchFamily="34" charset="-120"/>
              </a:rPr>
              <a:t>User Service:</a:t>
            </a:r>
            <a:pPr algn="l" indent="0" marL="0">
              <a:lnSpc>
                <a:spcPts val="1700"/>
              </a:lnSpc>
              <a:buNone/>
            </a:pPr>
            <a:r>
              <a:rPr lang="en-US" sz="1050" dirty="0">
                <a:solidFill>
                  <a:srgbClr val="39393C"/>
                </a:solidFill>
                <a:latin typeface="Open Sans" pitchFamily="34" charset="0"/>
                <a:ea typeface="Open Sans" pitchFamily="34" charset="-122"/>
                <a:cs typeface="Open Sans" pitchFamily="34" charset="-120"/>
              </a:rPr>
              <a:t> Profile management and preferences</a:t>
            </a:r>
            <a:endParaRPr lang="en-US" sz="1050" dirty="0"/>
          </a:p>
        </p:txBody>
      </p:sp>
      <p:pic>
        <p:nvPicPr>
          <p:cNvPr id="16" name="Image 3" descr="preencoded.png">    </p:cNvPr>
          <p:cNvPicPr>
            <a:picLocks noChangeAspect="1"/>
          </p:cNvPicPr>
          <p:nvPr/>
        </p:nvPicPr>
        <p:blipFill>
          <a:blip r:embed="rId4"/>
          <a:stretch>
            <a:fillRect/>
          </a:stretch>
        </p:blipFill>
        <p:spPr>
          <a:xfrm>
            <a:off x="481727" y="4601528"/>
            <a:ext cx="688181" cy="825817"/>
          </a:xfrm>
          <a:prstGeom prst="rect">
            <a:avLst/>
          </a:prstGeom>
        </p:spPr>
      </p:pic>
      <p:sp>
        <p:nvSpPr>
          <p:cNvPr id="17" name="Text 11"/>
          <p:cNvSpPr/>
          <p:nvPr/>
        </p:nvSpPr>
        <p:spPr>
          <a:xfrm>
            <a:off x="1307544" y="4739164"/>
            <a:ext cx="2430423" cy="215027"/>
          </a:xfrm>
          <a:prstGeom prst="rect">
            <a:avLst/>
          </a:prstGeom>
          <a:noFill/>
          <a:ln/>
        </p:spPr>
        <p:txBody>
          <a:bodyPr wrap="none" lIns="0" tIns="0" rIns="0" bIns="0" rtlCol="0" anchor="t"/>
          <a:lstStyle/>
          <a:p>
            <a:pPr algn="l" indent="0" marL="0">
              <a:lnSpc>
                <a:spcPts val="1650"/>
              </a:lnSpc>
              <a:buNone/>
            </a:pPr>
            <a:r>
              <a:rPr lang="en-US" sz="1350" b="1" dirty="0">
                <a:solidFill>
                  <a:srgbClr val="39393C"/>
                </a:solidFill>
                <a:latin typeface="Playfair Display Bold" pitchFamily="34" charset="0"/>
                <a:ea typeface="Playfair Display Bold" pitchFamily="34" charset="-122"/>
                <a:cs typeface="Playfair Display Bold" pitchFamily="34" charset="-120"/>
              </a:rPr>
              <a:t>Message Broker: Apache Kafka</a:t>
            </a:r>
            <a:endParaRPr lang="en-US" sz="1350" dirty="0"/>
          </a:p>
        </p:txBody>
      </p:sp>
      <p:sp>
        <p:nvSpPr>
          <p:cNvPr id="18" name="Text 12"/>
          <p:cNvSpPr/>
          <p:nvPr/>
        </p:nvSpPr>
        <p:spPr>
          <a:xfrm>
            <a:off x="1307544" y="5036701"/>
            <a:ext cx="12841129" cy="220147"/>
          </a:xfrm>
          <a:prstGeom prst="rect">
            <a:avLst/>
          </a:prstGeom>
          <a:noFill/>
          <a:ln/>
        </p:spPr>
        <p:txBody>
          <a:bodyPr wrap="none" lIns="0" tIns="0" rIns="0" bIns="0" rtlCol="0" anchor="t"/>
          <a:lstStyle/>
          <a:p>
            <a:pPr algn="l" indent="0" marL="0">
              <a:lnSpc>
                <a:spcPts val="1700"/>
              </a:lnSpc>
              <a:buNone/>
            </a:pPr>
            <a:r>
              <a:rPr lang="en-US" sz="1050" dirty="0">
                <a:solidFill>
                  <a:srgbClr val="39393C"/>
                </a:solidFill>
                <a:latin typeface="Open Sans" pitchFamily="34" charset="0"/>
                <a:ea typeface="Open Sans" pitchFamily="34" charset="-122"/>
                <a:cs typeface="Open Sans" pitchFamily="34" charset="-120"/>
              </a:rPr>
              <a:t>Topics for vehicle positions, alert events, audit logs with configurable retention (7 days for positions, 30 days for alerts).</a:t>
            </a:r>
            <a:endParaRPr lang="en-US" sz="1050" dirty="0"/>
          </a:p>
        </p:txBody>
      </p:sp>
      <p:pic>
        <p:nvPicPr>
          <p:cNvPr id="19" name="Image 4" descr="preencoded.png">    </p:cNvPr>
          <p:cNvPicPr>
            <a:picLocks noChangeAspect="1"/>
          </p:cNvPicPr>
          <p:nvPr/>
        </p:nvPicPr>
        <p:blipFill>
          <a:blip r:embed="rId5"/>
          <a:stretch>
            <a:fillRect/>
          </a:stretch>
        </p:blipFill>
        <p:spPr>
          <a:xfrm>
            <a:off x="481727" y="5427345"/>
            <a:ext cx="688181" cy="1597700"/>
          </a:xfrm>
          <a:prstGeom prst="rect">
            <a:avLst/>
          </a:prstGeom>
        </p:spPr>
      </p:pic>
      <p:sp>
        <p:nvSpPr>
          <p:cNvPr id="20" name="Text 13"/>
          <p:cNvSpPr/>
          <p:nvPr/>
        </p:nvSpPr>
        <p:spPr>
          <a:xfrm>
            <a:off x="1307544" y="5564981"/>
            <a:ext cx="1720691" cy="215027"/>
          </a:xfrm>
          <a:prstGeom prst="rect">
            <a:avLst/>
          </a:prstGeom>
          <a:noFill/>
          <a:ln/>
        </p:spPr>
        <p:txBody>
          <a:bodyPr wrap="none" lIns="0" tIns="0" rIns="0" bIns="0" rtlCol="0" anchor="t"/>
          <a:lstStyle/>
          <a:p>
            <a:pPr algn="l" indent="0" marL="0">
              <a:lnSpc>
                <a:spcPts val="1650"/>
              </a:lnSpc>
              <a:buNone/>
            </a:pPr>
            <a:r>
              <a:rPr lang="en-US" sz="1350" b="1" dirty="0">
                <a:solidFill>
                  <a:srgbClr val="39393C"/>
                </a:solidFill>
                <a:latin typeface="Playfair Display Bold" pitchFamily="34" charset="0"/>
                <a:ea typeface="Playfair Display Bold" pitchFamily="34" charset="-122"/>
                <a:cs typeface="Playfair Display Bold" pitchFamily="34" charset="-120"/>
              </a:rPr>
              <a:t>Data Layer</a:t>
            </a:r>
            <a:endParaRPr lang="en-US" sz="1350" dirty="0"/>
          </a:p>
        </p:txBody>
      </p:sp>
      <p:sp>
        <p:nvSpPr>
          <p:cNvPr id="21" name="Text 14"/>
          <p:cNvSpPr/>
          <p:nvPr/>
        </p:nvSpPr>
        <p:spPr>
          <a:xfrm>
            <a:off x="1307544" y="5862518"/>
            <a:ext cx="12841129" cy="220147"/>
          </a:xfrm>
          <a:prstGeom prst="rect">
            <a:avLst/>
          </a:prstGeom>
          <a:noFill/>
          <a:ln/>
        </p:spPr>
        <p:txBody>
          <a:bodyPr wrap="none" lIns="0" tIns="0" rIns="0" bIns="0" rtlCol="0" anchor="t"/>
          <a:lstStyle/>
          <a:p>
            <a:pPr algn="l" marL="342900" indent="-342900">
              <a:lnSpc>
                <a:spcPts val="1700"/>
              </a:lnSpc>
              <a:buSzPct val="100000"/>
              <a:buChar char="•"/>
            </a:pPr>
            <a:r>
              <a:rPr lang="en-US" sz="1050" b="1" dirty="0">
                <a:solidFill>
                  <a:srgbClr val="39393C"/>
                </a:solidFill>
                <a:latin typeface="Open Sans" pitchFamily="34" charset="0"/>
                <a:ea typeface="Open Sans" pitchFamily="34" charset="-122"/>
                <a:cs typeface="Open Sans" pitchFamily="34" charset="-120"/>
              </a:rPr>
              <a:t>PostGIS (PostgreSQL):</a:t>
            </a:r>
            <a:pPr algn="l" indent="0" marL="0">
              <a:lnSpc>
                <a:spcPts val="1700"/>
              </a:lnSpc>
              <a:buNone/>
            </a:pPr>
            <a:r>
              <a:rPr lang="en-US" sz="1050" dirty="0">
                <a:solidFill>
                  <a:srgbClr val="39393C"/>
                </a:solidFill>
                <a:latin typeface="Open Sans" pitchFamily="34" charset="0"/>
                <a:ea typeface="Open Sans" pitchFamily="34" charset="-122"/>
                <a:cs typeface="Open Sans" pitchFamily="34" charset="-120"/>
              </a:rPr>
              <a:t> Routes, stops, vehicles with geospatial indexing</a:t>
            </a:r>
            <a:endParaRPr lang="en-US" sz="1050" dirty="0"/>
          </a:p>
        </p:txBody>
      </p:sp>
      <p:sp>
        <p:nvSpPr>
          <p:cNvPr id="22" name="Text 15"/>
          <p:cNvSpPr/>
          <p:nvPr/>
        </p:nvSpPr>
        <p:spPr>
          <a:xfrm>
            <a:off x="1307544" y="6130766"/>
            <a:ext cx="12841129" cy="220147"/>
          </a:xfrm>
          <a:prstGeom prst="rect">
            <a:avLst/>
          </a:prstGeom>
          <a:noFill/>
          <a:ln/>
        </p:spPr>
        <p:txBody>
          <a:bodyPr wrap="none" lIns="0" tIns="0" rIns="0" bIns="0" rtlCol="0" anchor="t"/>
          <a:lstStyle/>
          <a:p>
            <a:pPr algn="l" marL="342900" indent="-342900">
              <a:lnSpc>
                <a:spcPts val="1700"/>
              </a:lnSpc>
              <a:buSzPct val="100000"/>
              <a:buChar char="•"/>
            </a:pPr>
            <a:r>
              <a:rPr lang="en-US" sz="1050" b="1" dirty="0">
                <a:solidFill>
                  <a:srgbClr val="39393C"/>
                </a:solidFill>
                <a:latin typeface="Open Sans" pitchFamily="34" charset="0"/>
                <a:ea typeface="Open Sans" pitchFamily="34" charset="-122"/>
                <a:cs typeface="Open Sans" pitchFamily="34" charset="-120"/>
              </a:rPr>
              <a:t>TimescaleDB:</a:t>
            </a:r>
            <a:pPr algn="l" indent="0" marL="0">
              <a:lnSpc>
                <a:spcPts val="1700"/>
              </a:lnSpc>
              <a:buNone/>
            </a:pPr>
            <a:r>
              <a:rPr lang="en-US" sz="1050" dirty="0">
                <a:solidFill>
                  <a:srgbClr val="39393C"/>
                </a:solidFill>
                <a:latin typeface="Open Sans" pitchFamily="34" charset="0"/>
                <a:ea typeface="Open Sans" pitchFamily="34" charset="-122"/>
                <a:cs typeface="Open Sans" pitchFamily="34" charset="-120"/>
              </a:rPr>
              <a:t> Time-series telemetry with automatic partitioning</a:t>
            </a:r>
            <a:endParaRPr lang="en-US" sz="1050" dirty="0"/>
          </a:p>
        </p:txBody>
      </p:sp>
      <p:sp>
        <p:nvSpPr>
          <p:cNvPr id="23" name="Text 16"/>
          <p:cNvSpPr/>
          <p:nvPr/>
        </p:nvSpPr>
        <p:spPr>
          <a:xfrm>
            <a:off x="1307544" y="6399014"/>
            <a:ext cx="12841129" cy="220147"/>
          </a:xfrm>
          <a:prstGeom prst="rect">
            <a:avLst/>
          </a:prstGeom>
          <a:noFill/>
          <a:ln/>
        </p:spPr>
        <p:txBody>
          <a:bodyPr wrap="none" lIns="0" tIns="0" rIns="0" bIns="0" rtlCol="0" anchor="t"/>
          <a:lstStyle/>
          <a:p>
            <a:pPr algn="l" marL="342900" indent="-342900">
              <a:lnSpc>
                <a:spcPts val="1700"/>
              </a:lnSpc>
              <a:buSzPct val="100000"/>
              <a:buChar char="•"/>
            </a:pPr>
            <a:r>
              <a:rPr lang="en-US" sz="1050" b="1" dirty="0">
                <a:solidFill>
                  <a:srgbClr val="39393C"/>
                </a:solidFill>
                <a:latin typeface="Open Sans" pitchFamily="34" charset="0"/>
                <a:ea typeface="Open Sans" pitchFamily="34" charset="-122"/>
                <a:cs typeface="Open Sans" pitchFamily="34" charset="-120"/>
              </a:rPr>
              <a:t>MongoDB:</a:t>
            </a:r>
            <a:pPr algn="l" indent="0" marL="0">
              <a:lnSpc>
                <a:spcPts val="1700"/>
              </a:lnSpc>
              <a:buNone/>
            </a:pPr>
            <a:r>
              <a:rPr lang="en-US" sz="1050" dirty="0">
                <a:solidFill>
                  <a:srgbClr val="39393C"/>
                </a:solidFill>
                <a:latin typeface="Open Sans" pitchFamily="34" charset="0"/>
                <a:ea typeface="Open Sans" pitchFamily="34" charset="-122"/>
                <a:cs typeface="Open Sans" pitchFamily="34" charset="-120"/>
              </a:rPr>
              <a:t> User profiles, alerts, flexible schemas</a:t>
            </a:r>
            <a:endParaRPr lang="en-US" sz="1050" dirty="0"/>
          </a:p>
        </p:txBody>
      </p:sp>
      <p:sp>
        <p:nvSpPr>
          <p:cNvPr id="24" name="Text 17"/>
          <p:cNvSpPr/>
          <p:nvPr/>
        </p:nvSpPr>
        <p:spPr>
          <a:xfrm>
            <a:off x="1307544" y="6667262"/>
            <a:ext cx="12841129" cy="220147"/>
          </a:xfrm>
          <a:prstGeom prst="rect">
            <a:avLst/>
          </a:prstGeom>
          <a:noFill/>
          <a:ln/>
        </p:spPr>
        <p:txBody>
          <a:bodyPr wrap="none" lIns="0" tIns="0" rIns="0" bIns="0" rtlCol="0" anchor="t"/>
          <a:lstStyle/>
          <a:p>
            <a:pPr algn="l" marL="342900" indent="-342900">
              <a:lnSpc>
                <a:spcPts val="1700"/>
              </a:lnSpc>
              <a:buSzPct val="100000"/>
              <a:buChar char="•"/>
            </a:pPr>
            <a:r>
              <a:rPr lang="en-US" sz="1050" b="1" dirty="0">
                <a:solidFill>
                  <a:srgbClr val="39393C"/>
                </a:solidFill>
                <a:latin typeface="Open Sans" pitchFamily="34" charset="0"/>
                <a:ea typeface="Open Sans" pitchFamily="34" charset="-122"/>
                <a:cs typeface="Open Sans" pitchFamily="34" charset="-120"/>
              </a:rPr>
              <a:t>Redis Cluster:</a:t>
            </a:r>
            <a:pPr algn="l" indent="0" marL="0">
              <a:lnSpc>
                <a:spcPts val="1700"/>
              </a:lnSpc>
              <a:buNone/>
            </a:pPr>
            <a:r>
              <a:rPr lang="en-US" sz="1050" dirty="0">
                <a:solidFill>
                  <a:srgbClr val="39393C"/>
                </a:solidFill>
                <a:latin typeface="Open Sans" pitchFamily="34" charset="0"/>
                <a:ea typeface="Open Sans" pitchFamily="34" charset="-122"/>
                <a:cs typeface="Open Sans" pitchFamily="34" charset="-120"/>
              </a:rPr>
              <a:t> Real-time vehicle cache, session storage</a:t>
            </a:r>
            <a:endParaRPr lang="en-US" sz="1050" dirty="0"/>
          </a:p>
        </p:txBody>
      </p:sp>
      <p:pic>
        <p:nvPicPr>
          <p:cNvPr id="25" name="Image 5" descr="preencoded.png">    </p:cNvPr>
          <p:cNvPicPr>
            <a:picLocks noChangeAspect="1"/>
          </p:cNvPicPr>
          <p:nvPr/>
        </p:nvPicPr>
        <p:blipFill>
          <a:blip r:embed="rId6"/>
          <a:stretch>
            <a:fillRect/>
          </a:stretch>
        </p:blipFill>
        <p:spPr>
          <a:xfrm>
            <a:off x="481727" y="7025045"/>
            <a:ext cx="688181" cy="825817"/>
          </a:xfrm>
          <a:prstGeom prst="rect">
            <a:avLst/>
          </a:prstGeom>
        </p:spPr>
      </p:pic>
      <p:sp>
        <p:nvSpPr>
          <p:cNvPr id="26" name="Text 18"/>
          <p:cNvSpPr/>
          <p:nvPr/>
        </p:nvSpPr>
        <p:spPr>
          <a:xfrm>
            <a:off x="1307544" y="7162681"/>
            <a:ext cx="1720691" cy="215027"/>
          </a:xfrm>
          <a:prstGeom prst="rect">
            <a:avLst/>
          </a:prstGeom>
          <a:noFill/>
          <a:ln/>
        </p:spPr>
        <p:txBody>
          <a:bodyPr wrap="none" lIns="0" tIns="0" rIns="0" bIns="0" rtlCol="0" anchor="t"/>
          <a:lstStyle/>
          <a:p>
            <a:pPr algn="l" indent="0" marL="0">
              <a:lnSpc>
                <a:spcPts val="1650"/>
              </a:lnSpc>
              <a:buNone/>
            </a:pPr>
            <a:r>
              <a:rPr lang="en-US" sz="1350" b="1" dirty="0">
                <a:solidFill>
                  <a:srgbClr val="39393C"/>
                </a:solidFill>
                <a:latin typeface="Playfair Display Bold" pitchFamily="34" charset="0"/>
                <a:ea typeface="Playfair Display Bold" pitchFamily="34" charset="-122"/>
                <a:cs typeface="Playfair Display Bold" pitchFamily="34" charset="-120"/>
              </a:rPr>
              <a:t>Operator Dashboard</a:t>
            </a:r>
            <a:endParaRPr lang="en-US" sz="1350" dirty="0"/>
          </a:p>
        </p:txBody>
      </p:sp>
      <p:sp>
        <p:nvSpPr>
          <p:cNvPr id="27" name="Text 19"/>
          <p:cNvSpPr/>
          <p:nvPr/>
        </p:nvSpPr>
        <p:spPr>
          <a:xfrm>
            <a:off x="1307544" y="7460218"/>
            <a:ext cx="12841129" cy="220147"/>
          </a:xfrm>
          <a:prstGeom prst="rect">
            <a:avLst/>
          </a:prstGeom>
          <a:noFill/>
          <a:ln/>
        </p:spPr>
        <p:txBody>
          <a:bodyPr wrap="none" lIns="0" tIns="0" rIns="0" bIns="0" rtlCol="0" anchor="t"/>
          <a:lstStyle/>
          <a:p>
            <a:pPr algn="l" indent="0" marL="0">
              <a:lnSpc>
                <a:spcPts val="1700"/>
              </a:lnSpc>
              <a:buNone/>
            </a:pPr>
            <a:r>
              <a:rPr lang="en-US" sz="1050" dirty="0">
                <a:solidFill>
                  <a:srgbClr val="39393C"/>
                </a:solidFill>
                <a:latin typeface="Open Sans" pitchFamily="34" charset="0"/>
                <a:ea typeface="Open Sans" pitchFamily="34" charset="-122"/>
                <a:cs typeface="Open Sans" pitchFamily="34" charset="-120"/>
              </a:rPr>
              <a:t>React-based SPA with real-time WebSocket updates, fleet monitoring, analytics dashboards, and incident management workflows.</a:t>
            </a:r>
            <a:endParaRPr lang="en-US" sz="10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414457" y="325636"/>
            <a:ext cx="4472464" cy="370046"/>
          </a:xfrm>
          <a:prstGeom prst="rect">
            <a:avLst/>
          </a:prstGeom>
          <a:noFill/>
          <a:ln/>
        </p:spPr>
        <p:txBody>
          <a:bodyPr wrap="none" lIns="0" tIns="0" rIns="0" bIns="0" rtlCol="0" anchor="t"/>
          <a:lstStyle/>
          <a:p>
            <a:pPr algn="l" indent="0" marL="0">
              <a:lnSpc>
                <a:spcPts val="2900"/>
              </a:lnSpc>
              <a:buNone/>
            </a:pPr>
            <a:r>
              <a:rPr lang="en-US" sz="2300" b="1" dirty="0">
                <a:solidFill>
                  <a:srgbClr val="101014"/>
                </a:solidFill>
                <a:latin typeface="Playfair Display Bold" pitchFamily="34" charset="0"/>
                <a:ea typeface="Playfair Display Bold" pitchFamily="34" charset="-122"/>
                <a:cs typeface="Playfair Display Bold" pitchFamily="34" charset="-120"/>
              </a:rPr>
              <a:t>Database &amp; Storage Architecture</a:t>
            </a:r>
            <a:endParaRPr lang="en-US" sz="2300" dirty="0"/>
          </a:p>
        </p:txBody>
      </p:sp>
      <p:sp>
        <p:nvSpPr>
          <p:cNvPr id="3" name="Text 1"/>
          <p:cNvSpPr/>
          <p:nvPr/>
        </p:nvSpPr>
        <p:spPr>
          <a:xfrm>
            <a:off x="414457" y="991553"/>
            <a:ext cx="2089309" cy="222052"/>
          </a:xfrm>
          <a:prstGeom prst="rect">
            <a:avLst/>
          </a:prstGeom>
          <a:noFill/>
          <a:ln/>
        </p:spPr>
        <p:txBody>
          <a:bodyPr wrap="none" lIns="0" tIns="0" rIns="0" bIns="0" rtlCol="0" anchor="t"/>
          <a:lstStyle/>
          <a:p>
            <a:pPr algn="l" indent="0" marL="0">
              <a:lnSpc>
                <a:spcPts val="1700"/>
              </a:lnSpc>
              <a:buNone/>
            </a:pPr>
            <a:r>
              <a:rPr lang="en-US" sz="1350" b="1" dirty="0">
                <a:solidFill>
                  <a:srgbClr val="101014"/>
                </a:solidFill>
                <a:latin typeface="Playfair Display Bold" pitchFamily="34" charset="0"/>
                <a:ea typeface="Playfair Display Bold" pitchFamily="34" charset="-122"/>
                <a:cs typeface="Playfair Display Bold" pitchFamily="34" charset="-120"/>
              </a:rPr>
              <a:t>Core Entity Relationships</a:t>
            </a:r>
            <a:endParaRPr lang="en-US" sz="1350" dirty="0"/>
          </a:p>
        </p:txBody>
      </p:sp>
      <p:sp>
        <p:nvSpPr>
          <p:cNvPr id="4" name="Text 2"/>
          <p:cNvSpPr/>
          <p:nvPr/>
        </p:nvSpPr>
        <p:spPr>
          <a:xfrm>
            <a:off x="414457" y="1331952"/>
            <a:ext cx="8165306" cy="189548"/>
          </a:xfrm>
          <a:prstGeom prst="rect">
            <a:avLst/>
          </a:prstGeom>
          <a:noFill/>
          <a:ln/>
        </p:spPr>
        <p:txBody>
          <a:bodyPr wrap="none" lIns="0" tIns="0" rIns="0" bIns="0" rtlCol="0" anchor="t"/>
          <a:lstStyle/>
          <a:p>
            <a:pPr algn="l" indent="0" marL="0">
              <a:lnSpc>
                <a:spcPts val="1450"/>
              </a:lnSpc>
              <a:buNone/>
            </a:pPr>
            <a:r>
              <a:rPr lang="en-US" sz="900" dirty="0">
                <a:solidFill>
                  <a:srgbClr val="39393C"/>
                </a:solidFill>
                <a:latin typeface="Open Sans" pitchFamily="34" charset="0"/>
                <a:ea typeface="Open Sans" pitchFamily="34" charset="-122"/>
                <a:cs typeface="Open Sans" pitchFamily="34" charset="-120"/>
              </a:rPr>
              <a:t>The data model supports multi-tenancy with city-level partitioning and optimized indexes for geospatial and temporal queries.</a:t>
            </a:r>
            <a:endParaRPr lang="en-US" sz="900" dirty="0"/>
          </a:p>
        </p:txBody>
      </p:sp>
      <p:sp>
        <p:nvSpPr>
          <p:cNvPr id="5" name="Shape 3"/>
          <p:cNvSpPr/>
          <p:nvPr/>
        </p:nvSpPr>
        <p:spPr>
          <a:xfrm>
            <a:off x="414457" y="1654612"/>
            <a:ext cx="8165306" cy="2285048"/>
          </a:xfrm>
          <a:prstGeom prst="roundRect">
            <a:avLst>
              <a:gd name="adj" fmla="val 777"/>
            </a:avLst>
          </a:prstGeom>
          <a:noFill/>
          <a:ln w="7620">
            <a:solidFill>
              <a:srgbClr val="000000">
                <a:alpha val="8000"/>
              </a:srgbClr>
            </a:solidFill>
            <a:prstDash val="solid"/>
          </a:ln>
        </p:spPr>
      </p:sp>
      <p:sp>
        <p:nvSpPr>
          <p:cNvPr id="6" name="Shape 4"/>
          <p:cNvSpPr/>
          <p:nvPr/>
        </p:nvSpPr>
        <p:spPr>
          <a:xfrm>
            <a:off x="422077" y="1662232"/>
            <a:ext cx="8150066" cy="346710"/>
          </a:xfrm>
          <a:prstGeom prst="rect">
            <a:avLst/>
          </a:prstGeom>
          <a:solidFill>
            <a:srgbClr val="FFFFFF">
              <a:alpha val="4000"/>
            </a:srgbClr>
          </a:solidFill>
          <a:ln/>
        </p:spPr>
      </p:sp>
      <p:sp>
        <p:nvSpPr>
          <p:cNvPr id="7" name="Text 5"/>
          <p:cNvSpPr/>
          <p:nvPr/>
        </p:nvSpPr>
        <p:spPr>
          <a:xfrm>
            <a:off x="540544" y="1740813"/>
            <a:ext cx="2204442" cy="189548"/>
          </a:xfrm>
          <a:prstGeom prst="rect">
            <a:avLst/>
          </a:prstGeom>
          <a:noFill/>
          <a:ln/>
        </p:spPr>
        <p:txBody>
          <a:bodyPr wrap="none" lIns="0" tIns="0" rIns="0" bIns="0" rtlCol="0" anchor="t"/>
          <a:lstStyle/>
          <a:p>
            <a:pPr algn="l" indent="0" marL="0">
              <a:lnSpc>
                <a:spcPts val="1450"/>
              </a:lnSpc>
              <a:buNone/>
            </a:pPr>
            <a:r>
              <a:rPr lang="en-US" sz="900" b="1" dirty="0">
                <a:solidFill>
                  <a:srgbClr val="39393C"/>
                </a:solidFill>
                <a:latin typeface="Open Sans" pitchFamily="34" charset="0"/>
                <a:ea typeface="Open Sans" pitchFamily="34" charset="-122"/>
                <a:cs typeface="Open Sans" pitchFamily="34" charset="-120"/>
              </a:rPr>
              <a:t>Table</a:t>
            </a:r>
            <a:endParaRPr lang="en-US" sz="900" dirty="0"/>
          </a:p>
        </p:txBody>
      </p:sp>
      <p:sp>
        <p:nvSpPr>
          <p:cNvPr id="8" name="Text 6"/>
          <p:cNvSpPr/>
          <p:nvPr/>
        </p:nvSpPr>
        <p:spPr>
          <a:xfrm>
            <a:off x="2989302" y="1740813"/>
            <a:ext cx="5464493" cy="189548"/>
          </a:xfrm>
          <a:prstGeom prst="rect">
            <a:avLst/>
          </a:prstGeom>
          <a:noFill/>
          <a:ln/>
        </p:spPr>
        <p:txBody>
          <a:bodyPr wrap="none" lIns="0" tIns="0" rIns="0" bIns="0" rtlCol="0" anchor="t"/>
          <a:lstStyle/>
          <a:p>
            <a:pPr algn="l" indent="0" marL="0">
              <a:lnSpc>
                <a:spcPts val="1450"/>
              </a:lnSpc>
              <a:buNone/>
            </a:pPr>
            <a:r>
              <a:rPr lang="en-US" sz="900" b="1" dirty="0">
                <a:solidFill>
                  <a:srgbClr val="39393C"/>
                </a:solidFill>
                <a:latin typeface="Open Sans" pitchFamily="34" charset="0"/>
                <a:ea typeface="Open Sans" pitchFamily="34" charset="-122"/>
                <a:cs typeface="Open Sans" pitchFamily="34" charset="-120"/>
              </a:rPr>
              <a:t>Key Attributes &amp; Indexes</a:t>
            </a:r>
            <a:endParaRPr lang="en-US" sz="900" dirty="0"/>
          </a:p>
        </p:txBody>
      </p:sp>
      <p:sp>
        <p:nvSpPr>
          <p:cNvPr id="9" name="Shape 7"/>
          <p:cNvSpPr/>
          <p:nvPr/>
        </p:nvSpPr>
        <p:spPr>
          <a:xfrm>
            <a:off x="422077" y="2008942"/>
            <a:ext cx="8150066" cy="346710"/>
          </a:xfrm>
          <a:prstGeom prst="rect">
            <a:avLst/>
          </a:prstGeom>
          <a:solidFill>
            <a:srgbClr val="000000">
              <a:alpha val="4000"/>
            </a:srgbClr>
          </a:solidFill>
          <a:ln/>
        </p:spPr>
      </p:sp>
      <p:sp>
        <p:nvSpPr>
          <p:cNvPr id="10" name="Text 8"/>
          <p:cNvSpPr/>
          <p:nvPr/>
        </p:nvSpPr>
        <p:spPr>
          <a:xfrm>
            <a:off x="540544" y="2087523"/>
            <a:ext cx="2204442" cy="189548"/>
          </a:xfrm>
          <a:prstGeom prst="rect">
            <a:avLst/>
          </a:prstGeom>
          <a:noFill/>
          <a:ln/>
        </p:spPr>
        <p:txBody>
          <a:bodyPr wrap="none" lIns="0" tIns="0" rIns="0" bIns="0" rtlCol="0" anchor="t"/>
          <a:lstStyle/>
          <a:p>
            <a:pPr algn="l" indent="0" marL="0">
              <a:lnSpc>
                <a:spcPts val="1450"/>
              </a:lnSpc>
              <a:buNone/>
            </a:pPr>
            <a:r>
              <a:rPr lang="en-US" sz="900" dirty="0">
                <a:solidFill>
                  <a:srgbClr val="39393C"/>
                </a:solidFill>
                <a:latin typeface="Open Sans" pitchFamily="34" charset="0"/>
                <a:ea typeface="Open Sans" pitchFamily="34" charset="-122"/>
                <a:cs typeface="Open Sans" pitchFamily="34" charset="-120"/>
              </a:rPr>
              <a:t>routes</a:t>
            </a:r>
            <a:endParaRPr lang="en-US" sz="900" dirty="0"/>
          </a:p>
        </p:txBody>
      </p:sp>
      <p:sp>
        <p:nvSpPr>
          <p:cNvPr id="11" name="Text 9"/>
          <p:cNvSpPr/>
          <p:nvPr/>
        </p:nvSpPr>
        <p:spPr>
          <a:xfrm>
            <a:off x="2989302" y="2087523"/>
            <a:ext cx="5464493" cy="189548"/>
          </a:xfrm>
          <a:prstGeom prst="rect">
            <a:avLst/>
          </a:prstGeom>
          <a:noFill/>
          <a:ln/>
        </p:spPr>
        <p:txBody>
          <a:bodyPr wrap="none" lIns="0" tIns="0" rIns="0" bIns="0" rtlCol="0" anchor="t"/>
          <a:lstStyle/>
          <a:p>
            <a:pPr algn="l" indent="0" marL="0">
              <a:lnSpc>
                <a:spcPts val="1450"/>
              </a:lnSpc>
              <a:buNone/>
            </a:pPr>
            <a:r>
              <a:rPr lang="en-US" sz="900" dirty="0">
                <a:solidFill>
                  <a:srgbClr val="39393C"/>
                </a:solidFill>
                <a:latin typeface="Open Sans" pitchFamily="34" charset="0"/>
                <a:ea typeface="Open Sans" pitchFamily="34" charset="-122"/>
                <a:cs typeface="Open Sans" pitchFamily="34" charset="-120"/>
              </a:rPr>
              <a:t>route_id, city_id, geometry (LineString), active status, service days | GiST index on geometry</a:t>
            </a:r>
            <a:endParaRPr lang="en-US" sz="900" dirty="0"/>
          </a:p>
        </p:txBody>
      </p:sp>
      <p:sp>
        <p:nvSpPr>
          <p:cNvPr id="12" name="Shape 10"/>
          <p:cNvSpPr/>
          <p:nvPr/>
        </p:nvSpPr>
        <p:spPr>
          <a:xfrm>
            <a:off x="422077" y="2355652"/>
            <a:ext cx="8150066" cy="346710"/>
          </a:xfrm>
          <a:prstGeom prst="rect">
            <a:avLst/>
          </a:prstGeom>
          <a:solidFill>
            <a:srgbClr val="FFFFFF">
              <a:alpha val="4000"/>
            </a:srgbClr>
          </a:solidFill>
          <a:ln/>
        </p:spPr>
      </p:sp>
      <p:sp>
        <p:nvSpPr>
          <p:cNvPr id="13" name="Text 11"/>
          <p:cNvSpPr/>
          <p:nvPr/>
        </p:nvSpPr>
        <p:spPr>
          <a:xfrm>
            <a:off x="540544" y="2434233"/>
            <a:ext cx="2204442" cy="189548"/>
          </a:xfrm>
          <a:prstGeom prst="rect">
            <a:avLst/>
          </a:prstGeom>
          <a:noFill/>
          <a:ln/>
        </p:spPr>
        <p:txBody>
          <a:bodyPr wrap="none" lIns="0" tIns="0" rIns="0" bIns="0" rtlCol="0" anchor="t"/>
          <a:lstStyle/>
          <a:p>
            <a:pPr algn="l" indent="0" marL="0">
              <a:lnSpc>
                <a:spcPts val="1450"/>
              </a:lnSpc>
              <a:buNone/>
            </a:pPr>
            <a:r>
              <a:rPr lang="en-US" sz="900" dirty="0">
                <a:solidFill>
                  <a:srgbClr val="39393C"/>
                </a:solidFill>
                <a:latin typeface="Open Sans" pitchFamily="34" charset="0"/>
                <a:ea typeface="Open Sans" pitchFamily="34" charset="-122"/>
                <a:cs typeface="Open Sans" pitchFamily="34" charset="-120"/>
              </a:rPr>
              <a:t>stops</a:t>
            </a:r>
            <a:endParaRPr lang="en-US" sz="900" dirty="0"/>
          </a:p>
        </p:txBody>
      </p:sp>
      <p:sp>
        <p:nvSpPr>
          <p:cNvPr id="14" name="Text 12"/>
          <p:cNvSpPr/>
          <p:nvPr/>
        </p:nvSpPr>
        <p:spPr>
          <a:xfrm>
            <a:off x="2989302" y="2434233"/>
            <a:ext cx="5464493" cy="189548"/>
          </a:xfrm>
          <a:prstGeom prst="rect">
            <a:avLst/>
          </a:prstGeom>
          <a:noFill/>
          <a:ln/>
        </p:spPr>
        <p:txBody>
          <a:bodyPr wrap="none" lIns="0" tIns="0" rIns="0" bIns="0" rtlCol="0" anchor="t"/>
          <a:lstStyle/>
          <a:p>
            <a:pPr algn="l" indent="0" marL="0">
              <a:lnSpc>
                <a:spcPts val="1450"/>
              </a:lnSpc>
              <a:buNone/>
            </a:pPr>
            <a:r>
              <a:rPr lang="en-US" sz="900" dirty="0">
                <a:solidFill>
                  <a:srgbClr val="39393C"/>
                </a:solidFill>
                <a:latin typeface="Open Sans" pitchFamily="34" charset="0"/>
                <a:ea typeface="Open Sans" pitchFamily="34" charset="-122"/>
                <a:cs typeface="Open Sans" pitchFamily="34" charset="-120"/>
              </a:rPr>
              <a:t>stop_id, city_id, location (Point), name, accessibility features | Spatial index + text search</a:t>
            </a:r>
            <a:endParaRPr lang="en-US" sz="900" dirty="0"/>
          </a:p>
        </p:txBody>
      </p:sp>
      <p:sp>
        <p:nvSpPr>
          <p:cNvPr id="15" name="Shape 13"/>
          <p:cNvSpPr/>
          <p:nvPr/>
        </p:nvSpPr>
        <p:spPr>
          <a:xfrm>
            <a:off x="422077" y="2702362"/>
            <a:ext cx="8150066" cy="346710"/>
          </a:xfrm>
          <a:prstGeom prst="rect">
            <a:avLst/>
          </a:prstGeom>
          <a:solidFill>
            <a:srgbClr val="000000">
              <a:alpha val="4000"/>
            </a:srgbClr>
          </a:solidFill>
          <a:ln/>
        </p:spPr>
      </p:sp>
      <p:sp>
        <p:nvSpPr>
          <p:cNvPr id="16" name="Text 14"/>
          <p:cNvSpPr/>
          <p:nvPr/>
        </p:nvSpPr>
        <p:spPr>
          <a:xfrm>
            <a:off x="540544" y="2780943"/>
            <a:ext cx="2204442" cy="189548"/>
          </a:xfrm>
          <a:prstGeom prst="rect">
            <a:avLst/>
          </a:prstGeom>
          <a:noFill/>
          <a:ln/>
        </p:spPr>
        <p:txBody>
          <a:bodyPr wrap="none" lIns="0" tIns="0" rIns="0" bIns="0" rtlCol="0" anchor="t"/>
          <a:lstStyle/>
          <a:p>
            <a:pPr algn="l" indent="0" marL="0">
              <a:lnSpc>
                <a:spcPts val="1450"/>
              </a:lnSpc>
              <a:buNone/>
            </a:pPr>
            <a:r>
              <a:rPr lang="en-US" sz="900" dirty="0">
                <a:solidFill>
                  <a:srgbClr val="39393C"/>
                </a:solidFill>
                <a:latin typeface="Open Sans" pitchFamily="34" charset="0"/>
                <a:ea typeface="Open Sans" pitchFamily="34" charset="-122"/>
                <a:cs typeface="Open Sans" pitchFamily="34" charset="-120"/>
              </a:rPr>
              <a:t>vehicles</a:t>
            </a:r>
            <a:endParaRPr lang="en-US" sz="900" dirty="0"/>
          </a:p>
        </p:txBody>
      </p:sp>
      <p:sp>
        <p:nvSpPr>
          <p:cNvPr id="17" name="Text 15"/>
          <p:cNvSpPr/>
          <p:nvPr/>
        </p:nvSpPr>
        <p:spPr>
          <a:xfrm>
            <a:off x="2989302" y="2780943"/>
            <a:ext cx="5464493" cy="189548"/>
          </a:xfrm>
          <a:prstGeom prst="rect">
            <a:avLst/>
          </a:prstGeom>
          <a:noFill/>
          <a:ln/>
        </p:spPr>
        <p:txBody>
          <a:bodyPr wrap="none" lIns="0" tIns="0" rIns="0" bIns="0" rtlCol="0" anchor="t"/>
          <a:lstStyle/>
          <a:p>
            <a:pPr algn="l" indent="0" marL="0">
              <a:lnSpc>
                <a:spcPts val="1450"/>
              </a:lnSpc>
              <a:buNone/>
            </a:pPr>
            <a:r>
              <a:rPr lang="en-US" sz="900" dirty="0">
                <a:solidFill>
                  <a:srgbClr val="39393C"/>
                </a:solidFill>
                <a:latin typeface="Open Sans" pitchFamily="34" charset="0"/>
                <a:ea typeface="Open Sans" pitchFamily="34" charset="-122"/>
                <a:cs typeface="Open Sans" pitchFamily="34" charset="-120"/>
              </a:rPr>
              <a:t>vehicle_id, route_id, capacity, equipment_status, last_maintenance | B-tree on route_id</a:t>
            </a:r>
            <a:endParaRPr lang="en-US" sz="900" dirty="0"/>
          </a:p>
        </p:txBody>
      </p:sp>
      <p:sp>
        <p:nvSpPr>
          <p:cNvPr id="18" name="Shape 16"/>
          <p:cNvSpPr/>
          <p:nvPr/>
        </p:nvSpPr>
        <p:spPr>
          <a:xfrm>
            <a:off x="422077" y="3049072"/>
            <a:ext cx="8150066" cy="536258"/>
          </a:xfrm>
          <a:prstGeom prst="rect">
            <a:avLst/>
          </a:prstGeom>
          <a:solidFill>
            <a:srgbClr val="FFFFFF">
              <a:alpha val="4000"/>
            </a:srgbClr>
          </a:solidFill>
          <a:ln/>
        </p:spPr>
      </p:sp>
      <p:sp>
        <p:nvSpPr>
          <p:cNvPr id="19" name="Text 17"/>
          <p:cNvSpPr/>
          <p:nvPr/>
        </p:nvSpPr>
        <p:spPr>
          <a:xfrm>
            <a:off x="540544" y="3127653"/>
            <a:ext cx="2204442" cy="189548"/>
          </a:xfrm>
          <a:prstGeom prst="rect">
            <a:avLst/>
          </a:prstGeom>
          <a:noFill/>
          <a:ln/>
        </p:spPr>
        <p:txBody>
          <a:bodyPr wrap="none" lIns="0" tIns="0" rIns="0" bIns="0" rtlCol="0" anchor="t"/>
          <a:lstStyle/>
          <a:p>
            <a:pPr algn="l" indent="0" marL="0">
              <a:lnSpc>
                <a:spcPts val="1450"/>
              </a:lnSpc>
              <a:buNone/>
            </a:pPr>
            <a:r>
              <a:rPr lang="en-US" sz="900" dirty="0">
                <a:solidFill>
                  <a:srgbClr val="39393C"/>
                </a:solidFill>
                <a:latin typeface="Open Sans" pitchFamily="34" charset="0"/>
                <a:ea typeface="Open Sans" pitchFamily="34" charset="-122"/>
                <a:cs typeface="Open Sans" pitchFamily="34" charset="-120"/>
              </a:rPr>
              <a:t>telemetry</a:t>
            </a:r>
            <a:endParaRPr lang="en-US" sz="900" dirty="0"/>
          </a:p>
        </p:txBody>
      </p:sp>
      <p:sp>
        <p:nvSpPr>
          <p:cNvPr id="20" name="Text 18"/>
          <p:cNvSpPr/>
          <p:nvPr/>
        </p:nvSpPr>
        <p:spPr>
          <a:xfrm>
            <a:off x="2989302" y="3127653"/>
            <a:ext cx="5464493" cy="379095"/>
          </a:xfrm>
          <a:prstGeom prst="rect">
            <a:avLst/>
          </a:prstGeom>
          <a:noFill/>
          <a:ln/>
        </p:spPr>
        <p:txBody>
          <a:bodyPr wrap="square" lIns="0" tIns="0" rIns="0" bIns="0" rtlCol="0" anchor="t"/>
          <a:lstStyle/>
          <a:p>
            <a:pPr algn="l" indent="0" marL="0">
              <a:lnSpc>
                <a:spcPts val="1450"/>
              </a:lnSpc>
              <a:buNone/>
            </a:pPr>
            <a:r>
              <a:rPr lang="en-US" sz="900" dirty="0">
                <a:solidFill>
                  <a:srgbClr val="39393C"/>
                </a:solidFill>
                <a:latin typeface="Open Sans" pitchFamily="34" charset="0"/>
                <a:ea typeface="Open Sans" pitchFamily="34" charset="-122"/>
                <a:cs typeface="Open Sans" pitchFamily="34" charset="-120"/>
              </a:rPr>
              <a:t>vehicle_id, timestamp, lat/lon, speed, heading, occupancy | Hypertable partitioned by time (1-day chunks)</a:t>
            </a:r>
            <a:endParaRPr lang="en-US" sz="900" dirty="0"/>
          </a:p>
        </p:txBody>
      </p:sp>
      <p:sp>
        <p:nvSpPr>
          <p:cNvPr id="21" name="Shape 19"/>
          <p:cNvSpPr/>
          <p:nvPr/>
        </p:nvSpPr>
        <p:spPr>
          <a:xfrm>
            <a:off x="422077" y="3585329"/>
            <a:ext cx="8150066" cy="346710"/>
          </a:xfrm>
          <a:prstGeom prst="rect">
            <a:avLst/>
          </a:prstGeom>
          <a:solidFill>
            <a:srgbClr val="000000">
              <a:alpha val="4000"/>
            </a:srgbClr>
          </a:solidFill>
          <a:ln/>
        </p:spPr>
      </p:sp>
      <p:sp>
        <p:nvSpPr>
          <p:cNvPr id="22" name="Text 20"/>
          <p:cNvSpPr/>
          <p:nvPr/>
        </p:nvSpPr>
        <p:spPr>
          <a:xfrm>
            <a:off x="540544" y="3663910"/>
            <a:ext cx="2204442" cy="189548"/>
          </a:xfrm>
          <a:prstGeom prst="rect">
            <a:avLst/>
          </a:prstGeom>
          <a:noFill/>
          <a:ln/>
        </p:spPr>
        <p:txBody>
          <a:bodyPr wrap="none" lIns="0" tIns="0" rIns="0" bIns="0" rtlCol="0" anchor="t"/>
          <a:lstStyle/>
          <a:p>
            <a:pPr algn="l" indent="0" marL="0">
              <a:lnSpc>
                <a:spcPts val="1450"/>
              </a:lnSpc>
              <a:buNone/>
            </a:pPr>
            <a:r>
              <a:rPr lang="en-US" sz="900" dirty="0">
                <a:solidFill>
                  <a:srgbClr val="39393C"/>
                </a:solidFill>
                <a:latin typeface="Open Sans" pitchFamily="34" charset="0"/>
                <a:ea typeface="Open Sans" pitchFamily="34" charset="-122"/>
                <a:cs typeface="Open Sans" pitchFamily="34" charset="-120"/>
              </a:rPr>
              <a:t>alerts</a:t>
            </a:r>
            <a:endParaRPr lang="en-US" sz="900" dirty="0"/>
          </a:p>
        </p:txBody>
      </p:sp>
      <p:sp>
        <p:nvSpPr>
          <p:cNvPr id="23" name="Text 21"/>
          <p:cNvSpPr/>
          <p:nvPr/>
        </p:nvSpPr>
        <p:spPr>
          <a:xfrm>
            <a:off x="2989302" y="3663910"/>
            <a:ext cx="5464493" cy="189548"/>
          </a:xfrm>
          <a:prstGeom prst="rect">
            <a:avLst/>
          </a:prstGeom>
          <a:noFill/>
          <a:ln/>
        </p:spPr>
        <p:txBody>
          <a:bodyPr wrap="none" lIns="0" tIns="0" rIns="0" bIns="0" rtlCol="0" anchor="t"/>
          <a:lstStyle/>
          <a:p>
            <a:pPr algn="l" indent="0" marL="0">
              <a:lnSpc>
                <a:spcPts val="1450"/>
              </a:lnSpc>
              <a:buNone/>
            </a:pPr>
            <a:r>
              <a:rPr lang="en-US" sz="900" dirty="0">
                <a:solidFill>
                  <a:srgbClr val="39393C"/>
                </a:solidFill>
                <a:latin typeface="Open Sans" pitchFamily="34" charset="0"/>
                <a:ea typeface="Open Sans" pitchFamily="34" charset="-122"/>
                <a:cs typeface="Open Sans" pitchFamily="34" charset="-120"/>
              </a:rPr>
              <a:t>alert_id, type, severity, affected_routes[], start_time, end_time | Compound index on type + city_id</a:t>
            </a:r>
            <a:endParaRPr lang="en-US" sz="900" dirty="0"/>
          </a:p>
        </p:txBody>
      </p:sp>
      <p:pic>
        <p:nvPicPr>
          <p:cNvPr id="24" name="Image 0" descr="preencoded.png">    </p:cNvPr>
          <p:cNvPicPr>
            <a:picLocks noChangeAspect="1"/>
          </p:cNvPicPr>
          <p:nvPr/>
        </p:nvPicPr>
        <p:blipFill>
          <a:blip r:embed="rId1"/>
          <a:stretch>
            <a:fillRect/>
          </a:stretch>
        </p:blipFill>
        <p:spPr>
          <a:xfrm>
            <a:off x="8876228" y="1006316"/>
            <a:ext cx="5347216" cy="5347216"/>
          </a:xfrm>
          <a:prstGeom prst="rect">
            <a:avLst/>
          </a:prstGeom>
        </p:spPr>
      </p:pic>
      <p:sp>
        <p:nvSpPr>
          <p:cNvPr id="25" name="Text 22"/>
          <p:cNvSpPr/>
          <p:nvPr/>
        </p:nvSpPr>
        <p:spPr>
          <a:xfrm>
            <a:off x="8876228" y="6486644"/>
            <a:ext cx="1776293" cy="222052"/>
          </a:xfrm>
          <a:prstGeom prst="rect">
            <a:avLst/>
          </a:prstGeom>
          <a:noFill/>
          <a:ln/>
        </p:spPr>
        <p:txBody>
          <a:bodyPr wrap="none" lIns="0" tIns="0" rIns="0" bIns="0" rtlCol="0" anchor="t"/>
          <a:lstStyle/>
          <a:p>
            <a:pPr algn="l" indent="0" marL="0">
              <a:lnSpc>
                <a:spcPts val="1700"/>
              </a:lnSpc>
              <a:buNone/>
            </a:pPr>
            <a:r>
              <a:rPr lang="en-US" sz="1350" b="1" dirty="0">
                <a:solidFill>
                  <a:srgbClr val="101014"/>
                </a:solidFill>
                <a:latin typeface="Playfair Display Bold" pitchFamily="34" charset="0"/>
                <a:ea typeface="Playfair Display Bold" pitchFamily="34" charset="-122"/>
                <a:cs typeface="Playfair Display Bold" pitchFamily="34" charset="-120"/>
              </a:rPr>
              <a:t>Storage Strategy</a:t>
            </a:r>
            <a:endParaRPr lang="en-US" sz="1350" dirty="0"/>
          </a:p>
        </p:txBody>
      </p:sp>
      <p:sp>
        <p:nvSpPr>
          <p:cNvPr id="26" name="Text 23"/>
          <p:cNvSpPr/>
          <p:nvPr/>
        </p:nvSpPr>
        <p:spPr>
          <a:xfrm>
            <a:off x="8876228" y="6827044"/>
            <a:ext cx="5347216" cy="189548"/>
          </a:xfrm>
          <a:prstGeom prst="rect">
            <a:avLst/>
          </a:prstGeom>
          <a:noFill/>
          <a:ln/>
        </p:spPr>
        <p:txBody>
          <a:bodyPr wrap="none" lIns="0" tIns="0" rIns="0" bIns="0" rtlCol="0" anchor="t"/>
          <a:lstStyle/>
          <a:p>
            <a:pPr algn="l" marL="342900" indent="-342900">
              <a:lnSpc>
                <a:spcPts val="1450"/>
              </a:lnSpc>
              <a:buSzPct val="100000"/>
              <a:buChar char="•"/>
            </a:pPr>
            <a:r>
              <a:rPr lang="en-US" sz="900" b="1" dirty="0">
                <a:solidFill>
                  <a:srgbClr val="39393C"/>
                </a:solidFill>
                <a:latin typeface="Open Sans" pitchFamily="34" charset="0"/>
                <a:ea typeface="Open Sans" pitchFamily="34" charset="-122"/>
                <a:cs typeface="Open Sans" pitchFamily="34" charset="-120"/>
              </a:rPr>
              <a:t>Hot Data (0-7 days):</a:t>
            </a:r>
            <a:pPr algn="l" indent="0" marL="0">
              <a:lnSpc>
                <a:spcPts val="1450"/>
              </a:lnSpc>
              <a:buNone/>
            </a:pPr>
            <a:r>
              <a:rPr lang="en-US" sz="900" dirty="0">
                <a:solidFill>
                  <a:srgbClr val="39393C"/>
                </a:solidFill>
                <a:latin typeface="Open Sans" pitchFamily="34" charset="0"/>
                <a:ea typeface="Open Sans" pitchFamily="34" charset="-122"/>
                <a:cs typeface="Open Sans" pitchFamily="34" charset="-120"/>
              </a:rPr>
              <a:t> TimescaleDB with high IOPS SSD volumes for real-time queries</a:t>
            </a:r>
            <a:endParaRPr lang="en-US" sz="900" dirty="0"/>
          </a:p>
        </p:txBody>
      </p:sp>
      <p:sp>
        <p:nvSpPr>
          <p:cNvPr id="27" name="Text 24"/>
          <p:cNvSpPr/>
          <p:nvPr/>
        </p:nvSpPr>
        <p:spPr>
          <a:xfrm>
            <a:off x="8876228" y="7058025"/>
            <a:ext cx="5347216" cy="189548"/>
          </a:xfrm>
          <a:prstGeom prst="rect">
            <a:avLst/>
          </a:prstGeom>
          <a:noFill/>
          <a:ln/>
        </p:spPr>
        <p:txBody>
          <a:bodyPr wrap="none" lIns="0" tIns="0" rIns="0" bIns="0" rtlCol="0" anchor="t"/>
          <a:lstStyle/>
          <a:p>
            <a:pPr algn="l" marL="342900" indent="-342900">
              <a:lnSpc>
                <a:spcPts val="1450"/>
              </a:lnSpc>
              <a:buSzPct val="100000"/>
              <a:buChar char="•"/>
            </a:pPr>
            <a:r>
              <a:rPr lang="en-US" sz="900" b="1" dirty="0">
                <a:solidFill>
                  <a:srgbClr val="39393C"/>
                </a:solidFill>
                <a:latin typeface="Open Sans" pitchFamily="34" charset="0"/>
                <a:ea typeface="Open Sans" pitchFamily="34" charset="-122"/>
                <a:cs typeface="Open Sans" pitchFamily="34" charset="-120"/>
              </a:rPr>
              <a:t>Warm Data (7-90 days):</a:t>
            </a:r>
            <a:pPr algn="l" indent="0" marL="0">
              <a:lnSpc>
                <a:spcPts val="1450"/>
              </a:lnSpc>
              <a:buNone/>
            </a:pPr>
            <a:r>
              <a:rPr lang="en-US" sz="900" dirty="0">
                <a:solidFill>
                  <a:srgbClr val="39393C"/>
                </a:solidFill>
                <a:latin typeface="Open Sans" pitchFamily="34" charset="0"/>
                <a:ea typeface="Open Sans" pitchFamily="34" charset="-122"/>
                <a:cs typeface="Open Sans" pitchFamily="34" charset="-120"/>
              </a:rPr>
              <a:t> Compressed TimescaleDB partitions for analytics</a:t>
            </a:r>
            <a:endParaRPr lang="en-US" sz="900" dirty="0"/>
          </a:p>
        </p:txBody>
      </p:sp>
      <p:sp>
        <p:nvSpPr>
          <p:cNvPr id="28" name="Text 25"/>
          <p:cNvSpPr/>
          <p:nvPr/>
        </p:nvSpPr>
        <p:spPr>
          <a:xfrm>
            <a:off x="8876228" y="7289006"/>
            <a:ext cx="5347216" cy="379095"/>
          </a:xfrm>
          <a:prstGeom prst="rect">
            <a:avLst/>
          </a:prstGeom>
          <a:noFill/>
          <a:ln/>
        </p:spPr>
        <p:txBody>
          <a:bodyPr wrap="square" lIns="0" tIns="0" rIns="0" bIns="0" rtlCol="0" anchor="t"/>
          <a:lstStyle/>
          <a:p>
            <a:pPr algn="l" marL="342900" indent="-342900">
              <a:lnSpc>
                <a:spcPts val="1450"/>
              </a:lnSpc>
              <a:buSzPct val="100000"/>
              <a:buChar char="•"/>
            </a:pPr>
            <a:r>
              <a:rPr lang="en-US" sz="900" b="1" dirty="0">
                <a:solidFill>
                  <a:srgbClr val="39393C"/>
                </a:solidFill>
                <a:latin typeface="Open Sans" pitchFamily="34" charset="0"/>
                <a:ea typeface="Open Sans" pitchFamily="34" charset="-122"/>
                <a:cs typeface="Open Sans" pitchFamily="34" charset="-120"/>
              </a:rPr>
              <a:t>Cold Archive (90 days+):</a:t>
            </a:r>
            <a:pPr algn="l" indent="0" marL="0">
              <a:lnSpc>
                <a:spcPts val="1450"/>
              </a:lnSpc>
              <a:buNone/>
            </a:pPr>
            <a:r>
              <a:rPr lang="en-US" sz="900" dirty="0">
                <a:solidFill>
                  <a:srgbClr val="39393C"/>
                </a:solidFill>
                <a:latin typeface="Open Sans" pitchFamily="34" charset="0"/>
                <a:ea typeface="Open Sans" pitchFamily="34" charset="-122"/>
                <a:cs typeface="Open Sans" pitchFamily="34" charset="-120"/>
              </a:rPr>
              <a:t> S3 Glacier with Parquet format for compliance and historical analysis</a:t>
            </a:r>
            <a:endParaRPr lang="en-US" sz="900" dirty="0"/>
          </a:p>
        </p:txBody>
      </p:sp>
      <p:sp>
        <p:nvSpPr>
          <p:cNvPr id="29" name="Text 26"/>
          <p:cNvSpPr/>
          <p:nvPr/>
        </p:nvSpPr>
        <p:spPr>
          <a:xfrm>
            <a:off x="8876228" y="7774662"/>
            <a:ext cx="5347216" cy="379095"/>
          </a:xfrm>
          <a:prstGeom prst="rect">
            <a:avLst/>
          </a:prstGeom>
          <a:noFill/>
          <a:ln/>
        </p:spPr>
        <p:txBody>
          <a:bodyPr wrap="square" lIns="0" tIns="0" rIns="0" bIns="0" rtlCol="0" anchor="t"/>
          <a:lstStyle/>
          <a:p>
            <a:pPr algn="l" indent="0" marL="0">
              <a:lnSpc>
                <a:spcPts val="1450"/>
              </a:lnSpc>
              <a:buNone/>
            </a:pPr>
            <a:r>
              <a:rPr lang="en-US" sz="900" b="1" dirty="0">
                <a:solidFill>
                  <a:srgbClr val="39393C"/>
                </a:solidFill>
                <a:latin typeface="Open Sans" pitchFamily="34" charset="0"/>
                <a:ea typeface="Open Sans" pitchFamily="34" charset="-122"/>
                <a:cs typeface="Open Sans" pitchFamily="34" charset="-120"/>
              </a:rPr>
              <a:t>Partitioning Strategy:</a:t>
            </a:r>
            <a:pPr algn="l" indent="0" marL="0">
              <a:lnSpc>
                <a:spcPts val="1450"/>
              </a:lnSpc>
              <a:buNone/>
            </a:pPr>
            <a:r>
              <a:rPr lang="en-US" sz="900" dirty="0">
                <a:solidFill>
                  <a:srgbClr val="39393C"/>
                </a:solidFill>
                <a:latin typeface="Open Sans" pitchFamily="34" charset="0"/>
                <a:ea typeface="Open Sans" pitchFamily="34" charset="-122"/>
                <a:cs typeface="Open Sans" pitchFamily="34" charset="-120"/>
              </a:rPr>
              <a:t> Hash-based sharding by city_id enables independent scaling and data isolation across regions.</a:t>
            </a:r>
            <a:endParaRPr lang="en-US" sz="900" dirty="0"/>
          </a:p>
        </p:txBody>
      </p:sp>
      <p:sp>
        <p:nvSpPr>
          <p:cNvPr id="30" name="Shape 27"/>
          <p:cNvSpPr/>
          <p:nvPr/>
        </p:nvSpPr>
        <p:spPr>
          <a:xfrm>
            <a:off x="414457" y="8393430"/>
            <a:ext cx="13801487" cy="503158"/>
          </a:xfrm>
          <a:prstGeom prst="roundRect">
            <a:avLst>
              <a:gd name="adj" fmla="val 3530"/>
            </a:avLst>
          </a:prstGeom>
          <a:solidFill>
            <a:srgbClr val="D5D5DD"/>
          </a:solidFill>
          <a:ln/>
        </p:spPr>
      </p:sp>
      <p:pic>
        <p:nvPicPr>
          <p:cNvPr id="31" name="Image 1" descr="preencoded.png">    </p:cNvPr>
          <p:cNvPicPr>
            <a:picLocks noChangeAspect="1"/>
          </p:cNvPicPr>
          <p:nvPr/>
        </p:nvPicPr>
        <p:blipFill>
          <a:blip r:embed="rId2"/>
          <a:stretch>
            <a:fillRect/>
          </a:stretch>
        </p:blipFill>
        <p:spPr>
          <a:xfrm>
            <a:off x="532805" y="8574881"/>
            <a:ext cx="147995" cy="118348"/>
          </a:xfrm>
          <a:prstGeom prst="rect">
            <a:avLst/>
          </a:prstGeom>
        </p:spPr>
      </p:pic>
      <p:sp>
        <p:nvSpPr>
          <p:cNvPr id="32" name="Text 28"/>
          <p:cNvSpPr/>
          <p:nvPr/>
        </p:nvSpPr>
        <p:spPr>
          <a:xfrm>
            <a:off x="799148" y="8541306"/>
            <a:ext cx="13298448" cy="189548"/>
          </a:xfrm>
          <a:prstGeom prst="rect">
            <a:avLst/>
          </a:prstGeom>
          <a:noFill/>
          <a:ln/>
        </p:spPr>
        <p:txBody>
          <a:bodyPr wrap="none" lIns="0" tIns="0" rIns="0" bIns="0" rtlCol="0" anchor="t"/>
          <a:lstStyle/>
          <a:p>
            <a:pPr algn="l" indent="0" marL="0">
              <a:lnSpc>
                <a:spcPts val="1450"/>
              </a:lnSpc>
              <a:buNone/>
            </a:pPr>
            <a:r>
              <a:rPr lang="en-US" sz="900" b="1" dirty="0">
                <a:solidFill>
                  <a:srgbClr val="000000"/>
                </a:solidFill>
                <a:latin typeface="Open Sans" pitchFamily="34" charset="0"/>
                <a:ea typeface="Open Sans" pitchFamily="34" charset="-122"/>
                <a:cs typeface="Open Sans" pitchFamily="34" charset="-120"/>
              </a:rPr>
              <a:t>Geospatial Optimization:</a:t>
            </a:r>
            <a:pPr algn="l" indent="0" marL="0">
              <a:lnSpc>
                <a:spcPts val="1450"/>
              </a:lnSpc>
              <a:buNone/>
            </a:pPr>
            <a:r>
              <a:rPr lang="en-US" sz="900" dirty="0">
                <a:solidFill>
                  <a:srgbClr val="000000"/>
                </a:solidFill>
                <a:latin typeface="Open Sans" pitchFamily="34" charset="0"/>
                <a:ea typeface="Open Sans" pitchFamily="34" charset="-122"/>
                <a:cs typeface="Open Sans" pitchFamily="34" charset="-120"/>
              </a:rPr>
              <a:t> PostGIS R-tree indexes enable sub-10ms radius searches for "vehicles near me" queries. Generalized route geometries reduce payload size by 70% without visual quality loss.</a:t>
            </a:r>
            <a:endParaRPr lang="en-US" sz="9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579477" y="455295"/>
            <a:ext cx="8699421" cy="517446"/>
          </a:xfrm>
          <a:prstGeom prst="rect">
            <a:avLst/>
          </a:prstGeom>
          <a:noFill/>
          <a:ln/>
        </p:spPr>
        <p:txBody>
          <a:bodyPr wrap="none" lIns="0" tIns="0" rIns="0" bIns="0" rtlCol="0" anchor="t"/>
          <a:lstStyle/>
          <a:p>
            <a:pPr algn="l" indent="0" marL="0">
              <a:lnSpc>
                <a:spcPts val="4050"/>
              </a:lnSpc>
              <a:buNone/>
            </a:pPr>
            <a:r>
              <a:rPr lang="en-US" sz="3250" b="1" dirty="0">
                <a:solidFill>
                  <a:srgbClr val="101014"/>
                </a:solidFill>
                <a:latin typeface="Playfair Display Bold" pitchFamily="34" charset="0"/>
                <a:ea typeface="Playfair Display Bold" pitchFamily="34" charset="-122"/>
                <a:cs typeface="Playfair Display Bold" pitchFamily="34" charset="-120"/>
              </a:rPr>
              <a:t>Design Patterns &amp; Performance Optimization</a:t>
            </a:r>
            <a:endParaRPr lang="en-US" sz="3250" dirty="0"/>
          </a:p>
        </p:txBody>
      </p:sp>
      <p:sp>
        <p:nvSpPr>
          <p:cNvPr id="3" name="Shape 1"/>
          <p:cNvSpPr/>
          <p:nvPr/>
        </p:nvSpPr>
        <p:spPr>
          <a:xfrm>
            <a:off x="579477" y="1552218"/>
            <a:ext cx="6652974" cy="1754862"/>
          </a:xfrm>
          <a:prstGeom prst="roundRect">
            <a:avLst>
              <a:gd name="adj" fmla="val 6253"/>
            </a:avLst>
          </a:prstGeom>
          <a:solidFill>
            <a:srgbClr val="F3F3F7"/>
          </a:solidFill>
          <a:ln/>
        </p:spPr>
      </p:sp>
      <p:sp>
        <p:nvSpPr>
          <p:cNvPr id="4" name="Shape 2"/>
          <p:cNvSpPr/>
          <p:nvPr/>
        </p:nvSpPr>
        <p:spPr>
          <a:xfrm>
            <a:off x="579477" y="1529358"/>
            <a:ext cx="6652974" cy="91440"/>
          </a:xfrm>
          <a:prstGeom prst="roundRect">
            <a:avLst>
              <a:gd name="adj" fmla="val 27163"/>
            </a:avLst>
          </a:prstGeom>
          <a:solidFill>
            <a:srgbClr val="101014"/>
          </a:solidFill>
          <a:ln/>
        </p:spPr>
      </p:sp>
      <p:sp>
        <p:nvSpPr>
          <p:cNvPr id="5" name="Shape 3"/>
          <p:cNvSpPr/>
          <p:nvPr/>
        </p:nvSpPr>
        <p:spPr>
          <a:xfrm>
            <a:off x="3657600" y="1303853"/>
            <a:ext cx="496729" cy="496729"/>
          </a:xfrm>
          <a:prstGeom prst="roundRect">
            <a:avLst>
              <a:gd name="adj" fmla="val 184084"/>
            </a:avLst>
          </a:prstGeom>
          <a:solidFill>
            <a:srgbClr val="101014"/>
          </a:solidFill>
          <a:ln/>
        </p:spPr>
      </p:sp>
      <p:sp>
        <p:nvSpPr>
          <p:cNvPr id="6" name="Text 4"/>
          <p:cNvSpPr/>
          <p:nvPr/>
        </p:nvSpPr>
        <p:spPr>
          <a:xfrm>
            <a:off x="3806666" y="1428036"/>
            <a:ext cx="198596" cy="248364"/>
          </a:xfrm>
          <a:prstGeom prst="rect">
            <a:avLst/>
          </a:prstGeom>
          <a:noFill/>
          <a:ln/>
        </p:spPr>
        <p:txBody>
          <a:bodyPr wrap="none" lIns="0" tIns="0" rIns="0" bIns="0" rtlCol="0" anchor="t"/>
          <a:lstStyle/>
          <a:p>
            <a:pPr algn="l" indent="0" marL="0">
              <a:lnSpc>
                <a:spcPts val="2500"/>
              </a:lnSpc>
              <a:buNone/>
            </a:pPr>
            <a:r>
              <a:rPr lang="en-US" sz="1550" b="1" dirty="0">
                <a:solidFill>
                  <a:srgbClr val="FFFFFF"/>
                </a:solidFill>
                <a:latin typeface="Playfair Display Bold" pitchFamily="34" charset="0"/>
                <a:ea typeface="Playfair Display Bold" pitchFamily="34" charset="-122"/>
                <a:cs typeface="Playfair Display Bold" pitchFamily="34" charset="-120"/>
              </a:rPr>
              <a:t>1</a:t>
            </a:r>
            <a:endParaRPr lang="en-US" sz="1550" dirty="0"/>
          </a:p>
        </p:txBody>
      </p:sp>
      <p:sp>
        <p:nvSpPr>
          <p:cNvPr id="7" name="Text 5"/>
          <p:cNvSpPr/>
          <p:nvPr/>
        </p:nvSpPr>
        <p:spPr>
          <a:xfrm>
            <a:off x="767834" y="1966079"/>
            <a:ext cx="2783086" cy="258604"/>
          </a:xfrm>
          <a:prstGeom prst="rect">
            <a:avLst/>
          </a:prstGeom>
          <a:noFill/>
          <a:ln/>
        </p:spPr>
        <p:txBody>
          <a:bodyPr wrap="none" lIns="0" tIns="0" rIns="0" bIns="0" rtlCol="0" anchor="t"/>
          <a:lstStyle/>
          <a:p>
            <a:pPr algn="l" indent="0" marL="0">
              <a:lnSpc>
                <a:spcPts val="2000"/>
              </a:lnSpc>
              <a:buNone/>
            </a:pPr>
            <a:r>
              <a:rPr lang="en-US" sz="1600" b="1" dirty="0">
                <a:solidFill>
                  <a:srgbClr val="39393C"/>
                </a:solidFill>
                <a:latin typeface="Playfair Display Bold" pitchFamily="34" charset="0"/>
                <a:ea typeface="Playfair Display Bold" pitchFamily="34" charset="-122"/>
                <a:cs typeface="Playfair Display Bold" pitchFamily="34" charset="-120"/>
              </a:rPr>
              <a:t>Strategy Pattern: ETA Models</a:t>
            </a:r>
            <a:endParaRPr lang="en-US" sz="1600" dirty="0"/>
          </a:p>
        </p:txBody>
      </p:sp>
      <p:sp>
        <p:nvSpPr>
          <p:cNvPr id="8" name="Text 6"/>
          <p:cNvSpPr/>
          <p:nvPr/>
        </p:nvSpPr>
        <p:spPr>
          <a:xfrm>
            <a:off x="767834" y="2323981"/>
            <a:ext cx="6276261" cy="794742"/>
          </a:xfrm>
          <a:prstGeom prst="rect">
            <a:avLst/>
          </a:prstGeom>
          <a:noFill/>
          <a:ln/>
        </p:spPr>
        <p:txBody>
          <a:bodyPr wrap="square" lIns="0" tIns="0" rIns="0" bIns="0" rtlCol="0" anchor="t"/>
          <a:lstStyle/>
          <a:p>
            <a:pPr algn="l" indent="0" marL="0">
              <a:lnSpc>
                <a:spcPts val="2050"/>
              </a:lnSpc>
              <a:buNone/>
            </a:pPr>
            <a:r>
              <a:rPr lang="en-US" sz="1300" dirty="0">
                <a:solidFill>
                  <a:srgbClr val="39393C"/>
                </a:solidFill>
                <a:latin typeface="Open Sans" pitchFamily="34" charset="0"/>
                <a:ea typeface="Open Sans" pitchFamily="34" charset="-122"/>
                <a:cs typeface="Open Sans" pitchFamily="34" charset="-120"/>
              </a:rPr>
              <a:t>Pluggable prediction algorithms (statistical, ML-based, hybrid) selected dynamically based on data availability, route characteristics, and confidence scores.</a:t>
            </a:r>
            <a:endParaRPr lang="en-US" sz="1300" dirty="0"/>
          </a:p>
        </p:txBody>
      </p:sp>
      <p:sp>
        <p:nvSpPr>
          <p:cNvPr id="9" name="Shape 7"/>
          <p:cNvSpPr/>
          <p:nvPr/>
        </p:nvSpPr>
        <p:spPr>
          <a:xfrm>
            <a:off x="7397948" y="1552218"/>
            <a:ext cx="6652974" cy="1754862"/>
          </a:xfrm>
          <a:prstGeom prst="roundRect">
            <a:avLst>
              <a:gd name="adj" fmla="val 6253"/>
            </a:avLst>
          </a:prstGeom>
          <a:solidFill>
            <a:srgbClr val="F3F3F7"/>
          </a:solidFill>
          <a:ln/>
        </p:spPr>
      </p:sp>
      <p:sp>
        <p:nvSpPr>
          <p:cNvPr id="10" name="Shape 8"/>
          <p:cNvSpPr/>
          <p:nvPr/>
        </p:nvSpPr>
        <p:spPr>
          <a:xfrm>
            <a:off x="7397948" y="1529358"/>
            <a:ext cx="6652974" cy="91440"/>
          </a:xfrm>
          <a:prstGeom prst="roundRect">
            <a:avLst>
              <a:gd name="adj" fmla="val 27163"/>
            </a:avLst>
          </a:prstGeom>
          <a:solidFill>
            <a:srgbClr val="101014"/>
          </a:solidFill>
          <a:ln/>
        </p:spPr>
      </p:sp>
      <p:sp>
        <p:nvSpPr>
          <p:cNvPr id="11" name="Shape 9"/>
          <p:cNvSpPr/>
          <p:nvPr/>
        </p:nvSpPr>
        <p:spPr>
          <a:xfrm>
            <a:off x="10476071" y="1303853"/>
            <a:ext cx="496729" cy="496729"/>
          </a:xfrm>
          <a:prstGeom prst="roundRect">
            <a:avLst>
              <a:gd name="adj" fmla="val 184084"/>
            </a:avLst>
          </a:prstGeom>
          <a:solidFill>
            <a:srgbClr val="101014"/>
          </a:solidFill>
          <a:ln/>
        </p:spPr>
      </p:sp>
      <p:sp>
        <p:nvSpPr>
          <p:cNvPr id="12" name="Text 10"/>
          <p:cNvSpPr/>
          <p:nvPr/>
        </p:nvSpPr>
        <p:spPr>
          <a:xfrm>
            <a:off x="10625138" y="1428036"/>
            <a:ext cx="198596" cy="248364"/>
          </a:xfrm>
          <a:prstGeom prst="rect">
            <a:avLst/>
          </a:prstGeom>
          <a:noFill/>
          <a:ln/>
        </p:spPr>
        <p:txBody>
          <a:bodyPr wrap="none" lIns="0" tIns="0" rIns="0" bIns="0" rtlCol="0" anchor="t"/>
          <a:lstStyle/>
          <a:p>
            <a:pPr algn="l" indent="0" marL="0">
              <a:lnSpc>
                <a:spcPts val="2500"/>
              </a:lnSpc>
              <a:buNone/>
            </a:pPr>
            <a:r>
              <a:rPr lang="en-US" sz="1550" b="1" dirty="0">
                <a:solidFill>
                  <a:srgbClr val="FFFFFF"/>
                </a:solidFill>
                <a:latin typeface="Playfair Display Bold" pitchFamily="34" charset="0"/>
                <a:ea typeface="Playfair Display Bold" pitchFamily="34" charset="-122"/>
                <a:cs typeface="Playfair Display Bold" pitchFamily="34" charset="-120"/>
              </a:rPr>
              <a:t>2</a:t>
            </a:r>
            <a:endParaRPr lang="en-US" sz="1550" dirty="0"/>
          </a:p>
        </p:txBody>
      </p:sp>
      <p:sp>
        <p:nvSpPr>
          <p:cNvPr id="13" name="Text 11"/>
          <p:cNvSpPr/>
          <p:nvPr/>
        </p:nvSpPr>
        <p:spPr>
          <a:xfrm>
            <a:off x="7586305" y="1966079"/>
            <a:ext cx="2931914" cy="258604"/>
          </a:xfrm>
          <a:prstGeom prst="rect">
            <a:avLst/>
          </a:prstGeom>
          <a:noFill/>
          <a:ln/>
        </p:spPr>
        <p:txBody>
          <a:bodyPr wrap="none" lIns="0" tIns="0" rIns="0" bIns="0" rtlCol="0" anchor="t"/>
          <a:lstStyle/>
          <a:p>
            <a:pPr algn="l" indent="0" marL="0">
              <a:lnSpc>
                <a:spcPts val="2000"/>
              </a:lnSpc>
              <a:buNone/>
            </a:pPr>
            <a:r>
              <a:rPr lang="en-US" sz="1600" b="1" dirty="0">
                <a:solidFill>
                  <a:srgbClr val="39393C"/>
                </a:solidFill>
                <a:latin typeface="Playfair Display Bold" pitchFamily="34" charset="0"/>
                <a:ea typeface="Playfair Display Bold" pitchFamily="34" charset="-122"/>
                <a:cs typeface="Playfair Display Bold" pitchFamily="34" charset="-120"/>
              </a:rPr>
              <a:t>Observer Pattern: Alert System</a:t>
            </a:r>
            <a:endParaRPr lang="en-US" sz="1600" dirty="0"/>
          </a:p>
        </p:txBody>
      </p:sp>
      <p:sp>
        <p:nvSpPr>
          <p:cNvPr id="14" name="Text 12"/>
          <p:cNvSpPr/>
          <p:nvPr/>
        </p:nvSpPr>
        <p:spPr>
          <a:xfrm>
            <a:off x="7586305" y="2323981"/>
            <a:ext cx="6276261" cy="529828"/>
          </a:xfrm>
          <a:prstGeom prst="rect">
            <a:avLst/>
          </a:prstGeom>
          <a:noFill/>
          <a:ln/>
        </p:spPr>
        <p:txBody>
          <a:bodyPr wrap="square" lIns="0" tIns="0" rIns="0" bIns="0" rtlCol="0" anchor="t"/>
          <a:lstStyle/>
          <a:p>
            <a:pPr algn="l" indent="0" marL="0">
              <a:lnSpc>
                <a:spcPts val="2050"/>
              </a:lnSpc>
              <a:buNone/>
            </a:pPr>
            <a:r>
              <a:rPr lang="en-US" sz="1300" dirty="0">
                <a:solidFill>
                  <a:srgbClr val="39393C"/>
                </a:solidFill>
                <a:latin typeface="Open Sans" pitchFamily="34" charset="0"/>
                <a:ea typeface="Open Sans" pitchFamily="34" charset="-122"/>
                <a:cs typeface="Open Sans" pitchFamily="34" charset="-120"/>
              </a:rPr>
              <a:t>Publish-subscribe model where services register interest in specific alert types, enabling decoupled real-time notification delivery to mobile clients.</a:t>
            </a:r>
            <a:endParaRPr lang="en-US" sz="1300" dirty="0"/>
          </a:p>
        </p:txBody>
      </p:sp>
      <p:sp>
        <p:nvSpPr>
          <p:cNvPr id="15" name="Shape 13"/>
          <p:cNvSpPr/>
          <p:nvPr/>
        </p:nvSpPr>
        <p:spPr>
          <a:xfrm>
            <a:off x="579477" y="3720941"/>
            <a:ext cx="6652974" cy="1489948"/>
          </a:xfrm>
          <a:prstGeom prst="roundRect">
            <a:avLst>
              <a:gd name="adj" fmla="val 7365"/>
            </a:avLst>
          </a:prstGeom>
          <a:solidFill>
            <a:srgbClr val="F3F3F7"/>
          </a:solidFill>
          <a:ln/>
        </p:spPr>
      </p:sp>
      <p:sp>
        <p:nvSpPr>
          <p:cNvPr id="16" name="Shape 14"/>
          <p:cNvSpPr/>
          <p:nvPr/>
        </p:nvSpPr>
        <p:spPr>
          <a:xfrm>
            <a:off x="579477" y="3698081"/>
            <a:ext cx="6652974" cy="91440"/>
          </a:xfrm>
          <a:prstGeom prst="roundRect">
            <a:avLst>
              <a:gd name="adj" fmla="val 27163"/>
            </a:avLst>
          </a:prstGeom>
          <a:solidFill>
            <a:srgbClr val="101014"/>
          </a:solidFill>
          <a:ln/>
        </p:spPr>
      </p:sp>
      <p:sp>
        <p:nvSpPr>
          <p:cNvPr id="17" name="Shape 15"/>
          <p:cNvSpPr/>
          <p:nvPr/>
        </p:nvSpPr>
        <p:spPr>
          <a:xfrm>
            <a:off x="3657600" y="3472577"/>
            <a:ext cx="496729" cy="496729"/>
          </a:xfrm>
          <a:prstGeom prst="roundRect">
            <a:avLst>
              <a:gd name="adj" fmla="val 184084"/>
            </a:avLst>
          </a:prstGeom>
          <a:solidFill>
            <a:srgbClr val="101014"/>
          </a:solidFill>
          <a:ln/>
        </p:spPr>
      </p:sp>
      <p:sp>
        <p:nvSpPr>
          <p:cNvPr id="18" name="Text 16"/>
          <p:cNvSpPr/>
          <p:nvPr/>
        </p:nvSpPr>
        <p:spPr>
          <a:xfrm>
            <a:off x="3806666" y="3596759"/>
            <a:ext cx="198596" cy="248364"/>
          </a:xfrm>
          <a:prstGeom prst="rect">
            <a:avLst/>
          </a:prstGeom>
          <a:noFill/>
          <a:ln/>
        </p:spPr>
        <p:txBody>
          <a:bodyPr wrap="none" lIns="0" tIns="0" rIns="0" bIns="0" rtlCol="0" anchor="t"/>
          <a:lstStyle/>
          <a:p>
            <a:pPr algn="l" indent="0" marL="0">
              <a:lnSpc>
                <a:spcPts val="2500"/>
              </a:lnSpc>
              <a:buNone/>
            </a:pPr>
            <a:r>
              <a:rPr lang="en-US" sz="1550" b="1" dirty="0">
                <a:solidFill>
                  <a:srgbClr val="FFFFFF"/>
                </a:solidFill>
                <a:latin typeface="Playfair Display Bold" pitchFamily="34" charset="0"/>
                <a:ea typeface="Playfair Display Bold" pitchFamily="34" charset="-122"/>
                <a:cs typeface="Playfair Display Bold" pitchFamily="34" charset="-120"/>
              </a:rPr>
              <a:t>3</a:t>
            </a:r>
            <a:endParaRPr lang="en-US" sz="1550" dirty="0"/>
          </a:p>
        </p:txBody>
      </p:sp>
      <p:sp>
        <p:nvSpPr>
          <p:cNvPr id="19" name="Text 17"/>
          <p:cNvSpPr/>
          <p:nvPr/>
        </p:nvSpPr>
        <p:spPr>
          <a:xfrm>
            <a:off x="767834" y="4134803"/>
            <a:ext cx="3444002" cy="258604"/>
          </a:xfrm>
          <a:prstGeom prst="rect">
            <a:avLst/>
          </a:prstGeom>
          <a:noFill/>
          <a:ln/>
        </p:spPr>
        <p:txBody>
          <a:bodyPr wrap="none" lIns="0" tIns="0" rIns="0" bIns="0" rtlCol="0" anchor="t"/>
          <a:lstStyle/>
          <a:p>
            <a:pPr algn="l" indent="0" marL="0">
              <a:lnSpc>
                <a:spcPts val="2000"/>
              </a:lnSpc>
              <a:buNone/>
            </a:pPr>
            <a:r>
              <a:rPr lang="en-US" sz="1600" b="1" dirty="0">
                <a:solidFill>
                  <a:srgbClr val="39393C"/>
                </a:solidFill>
                <a:latin typeface="Playfair Display Bold" pitchFamily="34" charset="0"/>
                <a:ea typeface="Playfair Display Bold" pitchFamily="34" charset="-122"/>
                <a:cs typeface="Playfair Display Bold" pitchFamily="34" charset="-120"/>
              </a:rPr>
              <a:t>Adapter Pattern: GPS Normalization</a:t>
            </a:r>
            <a:endParaRPr lang="en-US" sz="1600" dirty="0"/>
          </a:p>
        </p:txBody>
      </p:sp>
      <p:sp>
        <p:nvSpPr>
          <p:cNvPr id="20" name="Text 18"/>
          <p:cNvSpPr/>
          <p:nvPr/>
        </p:nvSpPr>
        <p:spPr>
          <a:xfrm>
            <a:off x="767834" y="4492704"/>
            <a:ext cx="6276261" cy="529828"/>
          </a:xfrm>
          <a:prstGeom prst="rect">
            <a:avLst/>
          </a:prstGeom>
          <a:noFill/>
          <a:ln/>
        </p:spPr>
        <p:txBody>
          <a:bodyPr wrap="square" lIns="0" tIns="0" rIns="0" bIns="0" rtlCol="0" anchor="t"/>
          <a:lstStyle/>
          <a:p>
            <a:pPr algn="l" indent="0" marL="0">
              <a:lnSpc>
                <a:spcPts val="2050"/>
              </a:lnSpc>
              <a:buNone/>
            </a:pPr>
            <a:r>
              <a:rPr lang="en-US" sz="1300" dirty="0">
                <a:solidFill>
                  <a:srgbClr val="39393C"/>
                </a:solidFill>
                <a:latin typeface="Open Sans" pitchFamily="34" charset="0"/>
                <a:ea typeface="Open Sans" pitchFamily="34" charset="-122"/>
                <a:cs typeface="Open Sans" pitchFamily="34" charset="-120"/>
              </a:rPr>
              <a:t>Unified interface abstracting diverse hardware vendors' telemetry formats (GTFS-RT, proprietary protocols) into standardized internal representation.</a:t>
            </a:r>
            <a:endParaRPr lang="en-US" sz="1300" dirty="0"/>
          </a:p>
        </p:txBody>
      </p:sp>
      <p:sp>
        <p:nvSpPr>
          <p:cNvPr id="21" name="Shape 19"/>
          <p:cNvSpPr/>
          <p:nvPr/>
        </p:nvSpPr>
        <p:spPr>
          <a:xfrm>
            <a:off x="7397948" y="3720941"/>
            <a:ext cx="6652974" cy="1489948"/>
          </a:xfrm>
          <a:prstGeom prst="roundRect">
            <a:avLst>
              <a:gd name="adj" fmla="val 7365"/>
            </a:avLst>
          </a:prstGeom>
          <a:solidFill>
            <a:srgbClr val="F3F3F7"/>
          </a:solidFill>
          <a:ln/>
        </p:spPr>
      </p:sp>
      <p:sp>
        <p:nvSpPr>
          <p:cNvPr id="22" name="Shape 20"/>
          <p:cNvSpPr/>
          <p:nvPr/>
        </p:nvSpPr>
        <p:spPr>
          <a:xfrm>
            <a:off x="7397948" y="3698081"/>
            <a:ext cx="6652974" cy="91440"/>
          </a:xfrm>
          <a:prstGeom prst="roundRect">
            <a:avLst>
              <a:gd name="adj" fmla="val 27163"/>
            </a:avLst>
          </a:prstGeom>
          <a:solidFill>
            <a:srgbClr val="101014"/>
          </a:solidFill>
          <a:ln/>
        </p:spPr>
      </p:sp>
      <p:sp>
        <p:nvSpPr>
          <p:cNvPr id="23" name="Shape 21"/>
          <p:cNvSpPr/>
          <p:nvPr/>
        </p:nvSpPr>
        <p:spPr>
          <a:xfrm>
            <a:off x="10476071" y="3472577"/>
            <a:ext cx="496729" cy="496729"/>
          </a:xfrm>
          <a:prstGeom prst="roundRect">
            <a:avLst>
              <a:gd name="adj" fmla="val 184084"/>
            </a:avLst>
          </a:prstGeom>
          <a:solidFill>
            <a:srgbClr val="101014"/>
          </a:solidFill>
          <a:ln/>
        </p:spPr>
      </p:sp>
      <p:sp>
        <p:nvSpPr>
          <p:cNvPr id="24" name="Text 22"/>
          <p:cNvSpPr/>
          <p:nvPr/>
        </p:nvSpPr>
        <p:spPr>
          <a:xfrm>
            <a:off x="10625138" y="3596759"/>
            <a:ext cx="198596" cy="248364"/>
          </a:xfrm>
          <a:prstGeom prst="rect">
            <a:avLst/>
          </a:prstGeom>
          <a:noFill/>
          <a:ln/>
        </p:spPr>
        <p:txBody>
          <a:bodyPr wrap="none" lIns="0" tIns="0" rIns="0" bIns="0" rtlCol="0" anchor="t"/>
          <a:lstStyle/>
          <a:p>
            <a:pPr algn="l" indent="0" marL="0">
              <a:lnSpc>
                <a:spcPts val="2500"/>
              </a:lnSpc>
              <a:buNone/>
            </a:pPr>
            <a:r>
              <a:rPr lang="en-US" sz="1550" b="1" dirty="0">
                <a:solidFill>
                  <a:srgbClr val="FFFFFF"/>
                </a:solidFill>
                <a:latin typeface="Playfair Display Bold" pitchFamily="34" charset="0"/>
                <a:ea typeface="Playfair Display Bold" pitchFamily="34" charset="-122"/>
                <a:cs typeface="Playfair Display Bold" pitchFamily="34" charset="-120"/>
              </a:rPr>
              <a:t>4</a:t>
            </a:r>
            <a:endParaRPr lang="en-US" sz="1550" dirty="0"/>
          </a:p>
        </p:txBody>
      </p:sp>
      <p:sp>
        <p:nvSpPr>
          <p:cNvPr id="25" name="Text 23"/>
          <p:cNvSpPr/>
          <p:nvPr/>
        </p:nvSpPr>
        <p:spPr>
          <a:xfrm>
            <a:off x="7586305" y="4134803"/>
            <a:ext cx="2854285" cy="258604"/>
          </a:xfrm>
          <a:prstGeom prst="rect">
            <a:avLst/>
          </a:prstGeom>
          <a:noFill/>
          <a:ln/>
        </p:spPr>
        <p:txBody>
          <a:bodyPr wrap="none" lIns="0" tIns="0" rIns="0" bIns="0" rtlCol="0" anchor="t"/>
          <a:lstStyle/>
          <a:p>
            <a:pPr algn="l" indent="0" marL="0">
              <a:lnSpc>
                <a:spcPts val="2000"/>
              </a:lnSpc>
              <a:buNone/>
            </a:pPr>
            <a:r>
              <a:rPr lang="en-US" sz="1600" b="1" dirty="0">
                <a:solidFill>
                  <a:srgbClr val="39393C"/>
                </a:solidFill>
                <a:latin typeface="Playfair Display Bold" pitchFamily="34" charset="0"/>
                <a:ea typeface="Playfair Display Bold" pitchFamily="34" charset="-122"/>
                <a:cs typeface="Playfair Display Bold" pitchFamily="34" charset="-120"/>
              </a:rPr>
              <a:t>CQRS: Read/Write Separation</a:t>
            </a:r>
            <a:endParaRPr lang="en-US" sz="1600" dirty="0"/>
          </a:p>
        </p:txBody>
      </p:sp>
      <p:sp>
        <p:nvSpPr>
          <p:cNvPr id="26" name="Text 24"/>
          <p:cNvSpPr/>
          <p:nvPr/>
        </p:nvSpPr>
        <p:spPr>
          <a:xfrm>
            <a:off x="7586305" y="4492704"/>
            <a:ext cx="6276261" cy="529828"/>
          </a:xfrm>
          <a:prstGeom prst="rect">
            <a:avLst/>
          </a:prstGeom>
          <a:noFill/>
          <a:ln/>
        </p:spPr>
        <p:txBody>
          <a:bodyPr wrap="square" lIns="0" tIns="0" rIns="0" bIns="0" rtlCol="0" anchor="t"/>
          <a:lstStyle/>
          <a:p>
            <a:pPr algn="l" indent="0" marL="0">
              <a:lnSpc>
                <a:spcPts val="2050"/>
              </a:lnSpc>
              <a:buNone/>
            </a:pPr>
            <a:r>
              <a:rPr lang="en-US" sz="1300" dirty="0">
                <a:solidFill>
                  <a:srgbClr val="39393C"/>
                </a:solidFill>
                <a:latin typeface="Open Sans" pitchFamily="34" charset="0"/>
                <a:ea typeface="Open Sans" pitchFamily="34" charset="-122"/>
                <a:cs typeface="Open Sans" pitchFamily="34" charset="-120"/>
              </a:rPr>
              <a:t>Optimized read models in Redis for queries, write-heavy telemetry ingestion to TimescaleDB, eventual consistency with 1-2 second propagation delay.</a:t>
            </a:r>
            <a:endParaRPr lang="en-US" sz="1300" dirty="0"/>
          </a:p>
        </p:txBody>
      </p:sp>
      <p:sp>
        <p:nvSpPr>
          <p:cNvPr id="27" name="Text 25"/>
          <p:cNvSpPr/>
          <p:nvPr/>
        </p:nvSpPr>
        <p:spPr>
          <a:xfrm>
            <a:off x="579477" y="5562600"/>
            <a:ext cx="2483644" cy="310396"/>
          </a:xfrm>
          <a:prstGeom prst="rect">
            <a:avLst/>
          </a:prstGeom>
          <a:noFill/>
          <a:ln/>
        </p:spPr>
        <p:txBody>
          <a:bodyPr wrap="none" lIns="0" tIns="0" rIns="0" bIns="0" rtlCol="0" anchor="t"/>
          <a:lstStyle/>
          <a:p>
            <a:pPr algn="l" indent="0" marL="0">
              <a:lnSpc>
                <a:spcPts val="2400"/>
              </a:lnSpc>
              <a:buNone/>
            </a:pPr>
            <a:r>
              <a:rPr lang="en-US" sz="1950" b="1" dirty="0">
                <a:solidFill>
                  <a:srgbClr val="101014"/>
                </a:solidFill>
                <a:latin typeface="Playfair Display Bold" pitchFamily="34" charset="0"/>
                <a:ea typeface="Playfair Display Bold" pitchFamily="34" charset="-122"/>
                <a:cs typeface="Playfair Display Bold" pitchFamily="34" charset="-120"/>
              </a:rPr>
              <a:t>Caching Strategy</a:t>
            </a:r>
            <a:endParaRPr lang="en-US" sz="1950" dirty="0"/>
          </a:p>
        </p:txBody>
      </p:sp>
      <p:sp>
        <p:nvSpPr>
          <p:cNvPr id="28" name="Text 26"/>
          <p:cNvSpPr/>
          <p:nvPr/>
        </p:nvSpPr>
        <p:spPr>
          <a:xfrm>
            <a:off x="579477" y="6038493"/>
            <a:ext cx="6533793" cy="264914"/>
          </a:xfrm>
          <a:prstGeom prst="rect">
            <a:avLst/>
          </a:prstGeom>
          <a:noFill/>
          <a:ln/>
        </p:spPr>
        <p:txBody>
          <a:bodyPr wrap="none" lIns="0" tIns="0" rIns="0" bIns="0" rtlCol="0" anchor="t"/>
          <a:lstStyle/>
          <a:p>
            <a:pPr algn="l" marL="342900" indent="-342900">
              <a:lnSpc>
                <a:spcPts val="2050"/>
              </a:lnSpc>
              <a:buSzPct val="100000"/>
              <a:buChar char="•"/>
            </a:pPr>
            <a:r>
              <a:rPr lang="en-US" sz="1300" b="1" dirty="0">
                <a:solidFill>
                  <a:srgbClr val="39393C"/>
                </a:solidFill>
                <a:latin typeface="Open Sans" pitchFamily="34" charset="0"/>
                <a:ea typeface="Open Sans" pitchFamily="34" charset="-122"/>
                <a:cs typeface="Open Sans" pitchFamily="34" charset="-120"/>
              </a:rPr>
              <a:t>L1:</a:t>
            </a:r>
            <a:pPr algn="l" indent="0" marL="0">
              <a:lnSpc>
                <a:spcPts val="2050"/>
              </a:lnSpc>
              <a:buNone/>
            </a:pPr>
            <a:r>
              <a:rPr lang="en-US" sz="1300" dirty="0">
                <a:solidFill>
                  <a:srgbClr val="39393C"/>
                </a:solidFill>
                <a:latin typeface="Open Sans" pitchFamily="34" charset="0"/>
                <a:ea typeface="Open Sans" pitchFamily="34" charset="-122"/>
                <a:cs typeface="Open Sans" pitchFamily="34" charset="-120"/>
              </a:rPr>
              <a:t> Application-level cache (5s TTL) for frequently accessed static data</a:t>
            </a:r>
            <a:endParaRPr lang="en-US" sz="1300" dirty="0"/>
          </a:p>
        </p:txBody>
      </p:sp>
      <p:sp>
        <p:nvSpPr>
          <p:cNvPr id="29" name="Text 27"/>
          <p:cNvSpPr/>
          <p:nvPr/>
        </p:nvSpPr>
        <p:spPr>
          <a:xfrm>
            <a:off x="579477" y="6361271"/>
            <a:ext cx="6533793" cy="264914"/>
          </a:xfrm>
          <a:prstGeom prst="rect">
            <a:avLst/>
          </a:prstGeom>
          <a:noFill/>
          <a:ln/>
        </p:spPr>
        <p:txBody>
          <a:bodyPr wrap="none" lIns="0" tIns="0" rIns="0" bIns="0" rtlCol="0" anchor="t"/>
          <a:lstStyle/>
          <a:p>
            <a:pPr algn="l" marL="342900" indent="-342900">
              <a:lnSpc>
                <a:spcPts val="2050"/>
              </a:lnSpc>
              <a:buSzPct val="100000"/>
              <a:buChar char="•"/>
            </a:pPr>
            <a:r>
              <a:rPr lang="en-US" sz="1300" b="1" dirty="0">
                <a:solidFill>
                  <a:srgbClr val="39393C"/>
                </a:solidFill>
                <a:latin typeface="Open Sans" pitchFamily="34" charset="0"/>
                <a:ea typeface="Open Sans" pitchFamily="34" charset="-122"/>
                <a:cs typeface="Open Sans" pitchFamily="34" charset="-120"/>
              </a:rPr>
              <a:t>L2:</a:t>
            </a:r>
            <a:pPr algn="l" indent="0" marL="0">
              <a:lnSpc>
                <a:spcPts val="2050"/>
              </a:lnSpc>
              <a:buNone/>
            </a:pPr>
            <a:r>
              <a:rPr lang="en-US" sz="1300" dirty="0">
                <a:solidFill>
                  <a:srgbClr val="39393C"/>
                </a:solidFill>
                <a:latin typeface="Open Sans" pitchFamily="34" charset="0"/>
                <a:ea typeface="Open Sans" pitchFamily="34" charset="-122"/>
                <a:cs typeface="Open Sans" pitchFamily="34" charset="-120"/>
              </a:rPr>
              <a:t> Redis cluster (30s TTL) for vehicle positions and route geometries</a:t>
            </a:r>
            <a:endParaRPr lang="en-US" sz="1300" dirty="0"/>
          </a:p>
        </p:txBody>
      </p:sp>
      <p:sp>
        <p:nvSpPr>
          <p:cNvPr id="30" name="Text 28"/>
          <p:cNvSpPr/>
          <p:nvPr/>
        </p:nvSpPr>
        <p:spPr>
          <a:xfrm>
            <a:off x="579477" y="6684050"/>
            <a:ext cx="6533793" cy="264914"/>
          </a:xfrm>
          <a:prstGeom prst="rect">
            <a:avLst/>
          </a:prstGeom>
          <a:noFill/>
          <a:ln/>
        </p:spPr>
        <p:txBody>
          <a:bodyPr wrap="none" lIns="0" tIns="0" rIns="0" bIns="0" rtlCol="0" anchor="t"/>
          <a:lstStyle/>
          <a:p>
            <a:pPr algn="l" marL="342900" indent="-342900">
              <a:lnSpc>
                <a:spcPts val="2050"/>
              </a:lnSpc>
              <a:buSzPct val="100000"/>
              <a:buChar char="•"/>
            </a:pPr>
            <a:r>
              <a:rPr lang="en-US" sz="1300" b="1" dirty="0">
                <a:solidFill>
                  <a:srgbClr val="39393C"/>
                </a:solidFill>
                <a:latin typeface="Open Sans" pitchFamily="34" charset="0"/>
                <a:ea typeface="Open Sans" pitchFamily="34" charset="-122"/>
                <a:cs typeface="Open Sans" pitchFamily="34" charset="-120"/>
              </a:rPr>
              <a:t>L3:</a:t>
            </a:r>
            <a:pPr algn="l" indent="0" marL="0">
              <a:lnSpc>
                <a:spcPts val="2050"/>
              </a:lnSpc>
              <a:buNone/>
            </a:pPr>
            <a:r>
              <a:rPr lang="en-US" sz="1300" dirty="0">
                <a:solidFill>
                  <a:srgbClr val="39393C"/>
                </a:solidFill>
                <a:latin typeface="Open Sans" pitchFamily="34" charset="0"/>
                <a:ea typeface="Open Sans" pitchFamily="34" charset="-122"/>
                <a:cs typeface="Open Sans" pitchFamily="34" charset="-120"/>
              </a:rPr>
              <a:t> CDN edge caching (5 min TTL) for map tiles and API responses</a:t>
            </a:r>
            <a:endParaRPr lang="en-US" sz="1300" dirty="0"/>
          </a:p>
        </p:txBody>
      </p:sp>
      <p:sp>
        <p:nvSpPr>
          <p:cNvPr id="31" name="Text 29"/>
          <p:cNvSpPr/>
          <p:nvPr/>
        </p:nvSpPr>
        <p:spPr>
          <a:xfrm>
            <a:off x="579477" y="7097911"/>
            <a:ext cx="6533793" cy="529828"/>
          </a:xfrm>
          <a:prstGeom prst="rect">
            <a:avLst/>
          </a:prstGeom>
          <a:noFill/>
          <a:ln/>
        </p:spPr>
        <p:txBody>
          <a:bodyPr wrap="square" lIns="0" tIns="0" rIns="0" bIns="0" rtlCol="0" anchor="t"/>
          <a:lstStyle/>
          <a:p>
            <a:pPr algn="l" indent="0" marL="0">
              <a:lnSpc>
                <a:spcPts val="2050"/>
              </a:lnSpc>
              <a:buNone/>
            </a:pPr>
            <a:r>
              <a:rPr lang="en-US" sz="1300" dirty="0">
                <a:solidFill>
                  <a:srgbClr val="39393C"/>
                </a:solidFill>
                <a:latin typeface="Open Sans" pitchFamily="34" charset="0"/>
                <a:ea typeface="Open Sans" pitchFamily="34" charset="-122"/>
                <a:cs typeface="Open Sans" pitchFamily="34" charset="-120"/>
              </a:rPr>
              <a:t>Cache invalidation uses time-based expiry combined with event-driven purging for critical updates.</a:t>
            </a:r>
            <a:endParaRPr lang="en-US" sz="1300" dirty="0"/>
          </a:p>
        </p:txBody>
      </p:sp>
      <p:sp>
        <p:nvSpPr>
          <p:cNvPr id="32" name="Text 30"/>
          <p:cNvSpPr/>
          <p:nvPr/>
        </p:nvSpPr>
        <p:spPr>
          <a:xfrm>
            <a:off x="7524750" y="5562600"/>
            <a:ext cx="2483644" cy="310396"/>
          </a:xfrm>
          <a:prstGeom prst="rect">
            <a:avLst/>
          </a:prstGeom>
          <a:noFill/>
          <a:ln/>
        </p:spPr>
        <p:txBody>
          <a:bodyPr wrap="none" lIns="0" tIns="0" rIns="0" bIns="0" rtlCol="0" anchor="t"/>
          <a:lstStyle/>
          <a:p>
            <a:pPr algn="l" indent="0" marL="0">
              <a:lnSpc>
                <a:spcPts val="2400"/>
              </a:lnSpc>
              <a:buNone/>
            </a:pPr>
            <a:r>
              <a:rPr lang="en-US" sz="1950" b="1" dirty="0">
                <a:solidFill>
                  <a:srgbClr val="101014"/>
                </a:solidFill>
                <a:latin typeface="Playfair Display Bold" pitchFamily="34" charset="0"/>
                <a:ea typeface="Playfair Display Bold" pitchFamily="34" charset="-122"/>
                <a:cs typeface="Playfair Display Bold" pitchFamily="34" charset="-120"/>
              </a:rPr>
              <a:t>Traffic Management</a:t>
            </a:r>
            <a:endParaRPr lang="en-US" sz="1950" dirty="0"/>
          </a:p>
        </p:txBody>
      </p:sp>
      <p:sp>
        <p:nvSpPr>
          <p:cNvPr id="33" name="Text 31"/>
          <p:cNvSpPr/>
          <p:nvPr/>
        </p:nvSpPr>
        <p:spPr>
          <a:xfrm>
            <a:off x="7524750" y="6038493"/>
            <a:ext cx="6533793" cy="264914"/>
          </a:xfrm>
          <a:prstGeom prst="rect">
            <a:avLst/>
          </a:prstGeom>
          <a:noFill/>
          <a:ln/>
        </p:spPr>
        <p:txBody>
          <a:bodyPr wrap="none" lIns="0" tIns="0" rIns="0" bIns="0" rtlCol="0" anchor="t"/>
          <a:lstStyle/>
          <a:p>
            <a:pPr algn="l" marL="342900" indent="-342900">
              <a:lnSpc>
                <a:spcPts val="2050"/>
              </a:lnSpc>
              <a:buSzPct val="100000"/>
              <a:buChar char="•"/>
            </a:pPr>
            <a:r>
              <a:rPr lang="en-US" sz="1300" b="1" dirty="0">
                <a:solidFill>
                  <a:srgbClr val="39393C"/>
                </a:solidFill>
                <a:latin typeface="Open Sans" pitchFamily="34" charset="0"/>
                <a:ea typeface="Open Sans" pitchFamily="34" charset="-122"/>
                <a:cs typeface="Open Sans" pitchFamily="34" charset="-120"/>
              </a:rPr>
              <a:t>Load Balancing:</a:t>
            </a:r>
            <a:pPr algn="l" indent="0" marL="0">
              <a:lnSpc>
                <a:spcPts val="2050"/>
              </a:lnSpc>
              <a:buNone/>
            </a:pPr>
            <a:r>
              <a:rPr lang="en-US" sz="1300" dirty="0">
                <a:solidFill>
                  <a:srgbClr val="39393C"/>
                </a:solidFill>
                <a:latin typeface="Open Sans" pitchFamily="34" charset="0"/>
                <a:ea typeface="Open Sans" pitchFamily="34" charset="-122"/>
                <a:cs typeface="Open Sans" pitchFamily="34" charset="-120"/>
              </a:rPr>
              <a:t> Round-robin with health checks across service instances</a:t>
            </a:r>
            <a:endParaRPr lang="en-US" sz="1300" dirty="0"/>
          </a:p>
        </p:txBody>
      </p:sp>
      <p:sp>
        <p:nvSpPr>
          <p:cNvPr id="34" name="Text 32"/>
          <p:cNvSpPr/>
          <p:nvPr/>
        </p:nvSpPr>
        <p:spPr>
          <a:xfrm>
            <a:off x="7524750" y="6361271"/>
            <a:ext cx="6533793" cy="264914"/>
          </a:xfrm>
          <a:prstGeom prst="rect">
            <a:avLst/>
          </a:prstGeom>
          <a:noFill/>
          <a:ln/>
        </p:spPr>
        <p:txBody>
          <a:bodyPr wrap="none" lIns="0" tIns="0" rIns="0" bIns="0" rtlCol="0" anchor="t"/>
          <a:lstStyle/>
          <a:p>
            <a:pPr algn="l" marL="342900" indent="-342900">
              <a:lnSpc>
                <a:spcPts val="2050"/>
              </a:lnSpc>
              <a:buSzPct val="100000"/>
              <a:buChar char="•"/>
            </a:pPr>
            <a:r>
              <a:rPr lang="en-US" sz="1300" b="1" dirty="0">
                <a:solidFill>
                  <a:srgbClr val="39393C"/>
                </a:solidFill>
                <a:latin typeface="Open Sans" pitchFamily="34" charset="0"/>
                <a:ea typeface="Open Sans" pitchFamily="34" charset="-122"/>
                <a:cs typeface="Open Sans" pitchFamily="34" charset="-120"/>
              </a:rPr>
              <a:t>Backpressure:</a:t>
            </a:r>
            <a:pPr algn="l" indent="0" marL="0">
              <a:lnSpc>
                <a:spcPts val="2050"/>
              </a:lnSpc>
              <a:buNone/>
            </a:pPr>
            <a:r>
              <a:rPr lang="en-US" sz="1300" dirty="0">
                <a:solidFill>
                  <a:srgbClr val="39393C"/>
                </a:solidFill>
                <a:latin typeface="Open Sans" pitchFamily="34" charset="0"/>
                <a:ea typeface="Open Sans" pitchFamily="34" charset="-122"/>
                <a:cs typeface="Open Sans" pitchFamily="34" charset="-120"/>
              </a:rPr>
              <a:t> Kafka consumer lag monitoring triggers auto-scaling</a:t>
            </a:r>
            <a:endParaRPr lang="en-US" sz="1300" dirty="0"/>
          </a:p>
        </p:txBody>
      </p:sp>
      <p:sp>
        <p:nvSpPr>
          <p:cNvPr id="35" name="Text 33"/>
          <p:cNvSpPr/>
          <p:nvPr/>
        </p:nvSpPr>
        <p:spPr>
          <a:xfrm>
            <a:off x="7524750" y="6684050"/>
            <a:ext cx="6533793" cy="529828"/>
          </a:xfrm>
          <a:prstGeom prst="rect">
            <a:avLst/>
          </a:prstGeom>
          <a:noFill/>
          <a:ln/>
        </p:spPr>
        <p:txBody>
          <a:bodyPr wrap="square" lIns="0" tIns="0" rIns="0" bIns="0" rtlCol="0" anchor="t"/>
          <a:lstStyle/>
          <a:p>
            <a:pPr algn="l" marL="342900" indent="-342900">
              <a:lnSpc>
                <a:spcPts val="2050"/>
              </a:lnSpc>
              <a:buSzPct val="100000"/>
              <a:buChar char="•"/>
            </a:pPr>
            <a:r>
              <a:rPr lang="en-US" sz="1300" b="1" dirty="0">
                <a:solidFill>
                  <a:srgbClr val="39393C"/>
                </a:solidFill>
                <a:latin typeface="Open Sans" pitchFamily="34" charset="0"/>
                <a:ea typeface="Open Sans" pitchFamily="34" charset="-122"/>
                <a:cs typeface="Open Sans" pitchFamily="34" charset="-120"/>
              </a:rPr>
              <a:t>Rate Limiting:</a:t>
            </a:r>
            <a:pPr algn="l" indent="0" marL="0">
              <a:lnSpc>
                <a:spcPts val="2050"/>
              </a:lnSpc>
              <a:buNone/>
            </a:pPr>
            <a:r>
              <a:rPr lang="en-US" sz="1300" dirty="0">
                <a:solidFill>
                  <a:srgbClr val="39393C"/>
                </a:solidFill>
                <a:latin typeface="Open Sans" pitchFamily="34" charset="0"/>
                <a:ea typeface="Open Sans" pitchFamily="34" charset="-122"/>
                <a:cs typeface="Open Sans" pitchFamily="34" charset="-120"/>
              </a:rPr>
              <a:t> Token bucket algorithm per user tier (free: 60/min, premium: 600/min)</a:t>
            </a:r>
            <a:endParaRPr lang="en-US" sz="1300" dirty="0"/>
          </a:p>
        </p:txBody>
      </p:sp>
      <p:sp>
        <p:nvSpPr>
          <p:cNvPr id="36" name="Text 34"/>
          <p:cNvSpPr/>
          <p:nvPr/>
        </p:nvSpPr>
        <p:spPr>
          <a:xfrm>
            <a:off x="7524750" y="7271742"/>
            <a:ext cx="6533793" cy="264914"/>
          </a:xfrm>
          <a:prstGeom prst="rect">
            <a:avLst/>
          </a:prstGeom>
          <a:noFill/>
          <a:ln/>
        </p:spPr>
        <p:txBody>
          <a:bodyPr wrap="none" lIns="0" tIns="0" rIns="0" bIns="0" rtlCol="0" anchor="t"/>
          <a:lstStyle/>
          <a:p>
            <a:pPr algn="l" marL="342900" indent="-342900">
              <a:lnSpc>
                <a:spcPts val="2050"/>
              </a:lnSpc>
              <a:buSzPct val="100000"/>
              <a:buChar char="•"/>
            </a:pPr>
            <a:r>
              <a:rPr lang="en-US" sz="1300" b="1" dirty="0">
                <a:solidFill>
                  <a:srgbClr val="39393C"/>
                </a:solidFill>
                <a:latin typeface="Open Sans" pitchFamily="34" charset="0"/>
                <a:ea typeface="Open Sans" pitchFamily="34" charset="-122"/>
                <a:cs typeface="Open Sans" pitchFamily="34" charset="-120"/>
              </a:rPr>
              <a:t>Connection Pooling:</a:t>
            </a:r>
            <a:pPr algn="l" indent="0" marL="0">
              <a:lnSpc>
                <a:spcPts val="2050"/>
              </a:lnSpc>
              <a:buNone/>
            </a:pPr>
            <a:r>
              <a:rPr lang="en-US" sz="1300" dirty="0">
                <a:solidFill>
                  <a:srgbClr val="39393C"/>
                </a:solidFill>
                <a:latin typeface="Open Sans" pitchFamily="34" charset="0"/>
                <a:ea typeface="Open Sans" pitchFamily="34" charset="-122"/>
                <a:cs typeface="Open Sans" pitchFamily="34" charset="-120"/>
              </a:rPr>
              <a:t> HikariCP for DB connections with dynamic sizing</a:t>
            </a:r>
            <a:endParaRPr lang="en-US" sz="13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558998" y="440412"/>
            <a:ext cx="6303288" cy="499110"/>
          </a:xfrm>
          <a:prstGeom prst="rect">
            <a:avLst/>
          </a:prstGeom>
          <a:noFill/>
          <a:ln/>
        </p:spPr>
        <p:txBody>
          <a:bodyPr wrap="none" lIns="0" tIns="0" rIns="0" bIns="0" rtlCol="0" anchor="t"/>
          <a:lstStyle/>
          <a:p>
            <a:pPr algn="l" indent="0" marL="0">
              <a:lnSpc>
                <a:spcPts val="3900"/>
              </a:lnSpc>
              <a:buNone/>
            </a:pPr>
            <a:r>
              <a:rPr lang="en-US" sz="3100" b="1" dirty="0">
                <a:solidFill>
                  <a:srgbClr val="101014"/>
                </a:solidFill>
                <a:latin typeface="Playfair Display Bold" pitchFamily="34" charset="0"/>
                <a:ea typeface="Playfair Display Bold" pitchFamily="34" charset="-122"/>
                <a:cs typeface="Playfair Display Bold" pitchFamily="34" charset="-120"/>
              </a:rPr>
              <a:t>Security &amp; Reliability Engineering</a:t>
            </a:r>
            <a:endParaRPr lang="en-US" sz="3100" dirty="0"/>
          </a:p>
        </p:txBody>
      </p:sp>
      <p:sp>
        <p:nvSpPr>
          <p:cNvPr id="3" name="Shape 1"/>
          <p:cNvSpPr/>
          <p:nvPr/>
        </p:nvSpPr>
        <p:spPr>
          <a:xfrm>
            <a:off x="558998" y="1258967"/>
            <a:ext cx="6676311" cy="2070259"/>
          </a:xfrm>
          <a:prstGeom prst="roundRect">
            <a:avLst>
              <a:gd name="adj" fmla="val 1157"/>
            </a:avLst>
          </a:prstGeom>
          <a:solidFill>
            <a:srgbClr val="E0E0EC"/>
          </a:solidFill>
          <a:ln/>
        </p:spPr>
      </p:sp>
      <p:sp>
        <p:nvSpPr>
          <p:cNvPr id="4" name="Shape 2"/>
          <p:cNvSpPr/>
          <p:nvPr/>
        </p:nvSpPr>
        <p:spPr>
          <a:xfrm>
            <a:off x="718661" y="1418630"/>
            <a:ext cx="479108" cy="479108"/>
          </a:xfrm>
          <a:prstGeom prst="roundRect">
            <a:avLst>
              <a:gd name="adj" fmla="val 19083559"/>
            </a:avLst>
          </a:prstGeom>
          <a:solidFill>
            <a:srgbClr val="101014"/>
          </a:solidFill>
          <a:ln/>
        </p:spPr>
      </p:sp>
      <p:pic>
        <p:nvPicPr>
          <p:cNvPr id="5"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850344" y="1550313"/>
            <a:ext cx="215622" cy="215622"/>
          </a:xfrm>
          <a:prstGeom prst="rect">
            <a:avLst/>
          </a:prstGeom>
        </p:spPr>
      </p:pic>
      <p:sp>
        <p:nvSpPr>
          <p:cNvPr id="6" name="Text 3"/>
          <p:cNvSpPr/>
          <p:nvPr/>
        </p:nvSpPr>
        <p:spPr>
          <a:xfrm>
            <a:off x="718661" y="2057400"/>
            <a:ext cx="2904530" cy="249555"/>
          </a:xfrm>
          <a:prstGeom prst="rect">
            <a:avLst/>
          </a:prstGeom>
          <a:noFill/>
          <a:ln/>
        </p:spPr>
        <p:txBody>
          <a:bodyPr wrap="none" lIns="0" tIns="0" rIns="0" bIns="0" rtlCol="0" anchor="t"/>
          <a:lstStyle/>
          <a:p>
            <a:pPr algn="l" indent="0" marL="0">
              <a:lnSpc>
                <a:spcPts val="1950"/>
              </a:lnSpc>
              <a:buNone/>
            </a:pPr>
            <a:r>
              <a:rPr lang="en-US" sz="1550" b="1" dirty="0">
                <a:solidFill>
                  <a:srgbClr val="39393C"/>
                </a:solidFill>
                <a:latin typeface="Playfair Display Bold" pitchFamily="34" charset="0"/>
                <a:ea typeface="Playfair Display Bold" pitchFamily="34" charset="-122"/>
                <a:cs typeface="Playfair Display Bold" pitchFamily="34" charset="-120"/>
              </a:rPr>
              <a:t>Authentication &amp; Authorization</a:t>
            </a:r>
            <a:endParaRPr lang="en-US" sz="1550" dirty="0"/>
          </a:p>
        </p:txBody>
      </p:sp>
      <p:sp>
        <p:nvSpPr>
          <p:cNvPr id="7" name="Text 4"/>
          <p:cNvSpPr/>
          <p:nvPr/>
        </p:nvSpPr>
        <p:spPr>
          <a:xfrm>
            <a:off x="718661" y="2402681"/>
            <a:ext cx="6356985" cy="766882"/>
          </a:xfrm>
          <a:prstGeom prst="rect">
            <a:avLst/>
          </a:prstGeom>
          <a:noFill/>
          <a:ln/>
        </p:spPr>
        <p:txBody>
          <a:bodyPr wrap="square" lIns="0" tIns="0" rIns="0" bIns="0" rtlCol="0" anchor="t"/>
          <a:lstStyle/>
          <a:p>
            <a:pPr algn="l" indent="0" marL="0">
              <a:lnSpc>
                <a:spcPts val="2000"/>
              </a:lnSpc>
              <a:buNone/>
            </a:pPr>
            <a:r>
              <a:rPr lang="en-US" sz="1250" b="1" dirty="0">
                <a:solidFill>
                  <a:srgbClr val="39393C"/>
                </a:solidFill>
                <a:latin typeface="Open Sans" pitchFamily="34" charset="0"/>
                <a:ea typeface="Open Sans" pitchFamily="34" charset="-122"/>
                <a:cs typeface="Open Sans" pitchFamily="34" charset="-120"/>
              </a:rPr>
              <a:t>OAuth 2.0 + OpenID Connect</a:t>
            </a:r>
            <a:pPr algn="l" indent="0" marL="0">
              <a:lnSpc>
                <a:spcPts val="2000"/>
              </a:lnSpc>
              <a:buNone/>
            </a:pPr>
            <a:r>
              <a:rPr lang="en-US" sz="1250" dirty="0">
                <a:solidFill>
                  <a:srgbClr val="39393C"/>
                </a:solidFill>
                <a:latin typeface="Open Sans" pitchFamily="34" charset="0"/>
                <a:ea typeface="Open Sans" pitchFamily="34" charset="-122"/>
                <a:cs typeface="Open Sans" pitchFamily="34" charset="-120"/>
              </a:rPr>
              <a:t> for user authentication with JWT tokens (15-min expiry). Role-based access control (RBAC) with granular permissions for operators, admins, and city authorities.</a:t>
            </a:r>
            <a:endParaRPr lang="en-US" sz="1250" dirty="0"/>
          </a:p>
        </p:txBody>
      </p:sp>
      <p:sp>
        <p:nvSpPr>
          <p:cNvPr id="8" name="Shape 5"/>
          <p:cNvSpPr/>
          <p:nvPr/>
        </p:nvSpPr>
        <p:spPr>
          <a:xfrm>
            <a:off x="7394972" y="1258967"/>
            <a:ext cx="6676430" cy="2070259"/>
          </a:xfrm>
          <a:prstGeom prst="roundRect">
            <a:avLst>
              <a:gd name="adj" fmla="val 1157"/>
            </a:avLst>
          </a:prstGeom>
          <a:solidFill>
            <a:srgbClr val="E0E0EC"/>
          </a:solidFill>
          <a:ln/>
        </p:spPr>
      </p:sp>
      <p:sp>
        <p:nvSpPr>
          <p:cNvPr id="9" name="Shape 6"/>
          <p:cNvSpPr/>
          <p:nvPr/>
        </p:nvSpPr>
        <p:spPr>
          <a:xfrm>
            <a:off x="7554635" y="1418630"/>
            <a:ext cx="479108" cy="479108"/>
          </a:xfrm>
          <a:prstGeom prst="roundRect">
            <a:avLst>
              <a:gd name="adj" fmla="val 19083559"/>
            </a:avLst>
          </a:prstGeom>
          <a:solidFill>
            <a:srgbClr val="101014"/>
          </a:solidFill>
          <a:ln/>
        </p:spPr>
      </p:sp>
      <p:pic>
        <p:nvPicPr>
          <p:cNvPr id="10" name="Image 1" descr="preencoded.png">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686318" y="1550313"/>
            <a:ext cx="215622" cy="215622"/>
          </a:xfrm>
          <a:prstGeom prst="rect">
            <a:avLst/>
          </a:prstGeom>
        </p:spPr>
      </p:pic>
      <p:sp>
        <p:nvSpPr>
          <p:cNvPr id="11" name="Text 7"/>
          <p:cNvSpPr/>
          <p:nvPr/>
        </p:nvSpPr>
        <p:spPr>
          <a:xfrm>
            <a:off x="7554635" y="2057400"/>
            <a:ext cx="2378869" cy="249555"/>
          </a:xfrm>
          <a:prstGeom prst="rect">
            <a:avLst/>
          </a:prstGeom>
          <a:noFill/>
          <a:ln/>
        </p:spPr>
        <p:txBody>
          <a:bodyPr wrap="none" lIns="0" tIns="0" rIns="0" bIns="0" rtlCol="0" anchor="t"/>
          <a:lstStyle/>
          <a:p>
            <a:pPr algn="l" indent="0" marL="0">
              <a:lnSpc>
                <a:spcPts val="1950"/>
              </a:lnSpc>
              <a:buNone/>
            </a:pPr>
            <a:r>
              <a:rPr lang="en-US" sz="1550" b="1" dirty="0">
                <a:solidFill>
                  <a:srgbClr val="39393C"/>
                </a:solidFill>
                <a:latin typeface="Playfair Display Bold" pitchFamily="34" charset="0"/>
                <a:ea typeface="Playfair Display Bold" pitchFamily="34" charset="-122"/>
                <a:cs typeface="Playfair Display Bold" pitchFamily="34" charset="-120"/>
              </a:rPr>
              <a:t>Mutual TLS &amp; Encryption</a:t>
            </a:r>
            <a:endParaRPr lang="en-US" sz="1550" dirty="0"/>
          </a:p>
        </p:txBody>
      </p:sp>
      <p:sp>
        <p:nvSpPr>
          <p:cNvPr id="12" name="Text 8"/>
          <p:cNvSpPr/>
          <p:nvPr/>
        </p:nvSpPr>
        <p:spPr>
          <a:xfrm>
            <a:off x="7554635" y="2402681"/>
            <a:ext cx="6357104" cy="766882"/>
          </a:xfrm>
          <a:prstGeom prst="rect">
            <a:avLst/>
          </a:prstGeom>
          <a:noFill/>
          <a:ln/>
        </p:spPr>
        <p:txBody>
          <a:bodyPr wrap="square" lIns="0" tIns="0" rIns="0" bIns="0" rtlCol="0" anchor="t"/>
          <a:lstStyle/>
          <a:p>
            <a:pPr algn="l" indent="0" marL="0">
              <a:lnSpc>
                <a:spcPts val="2000"/>
              </a:lnSpc>
              <a:buNone/>
            </a:pPr>
            <a:r>
              <a:rPr lang="en-US" sz="1250" b="1" dirty="0">
                <a:solidFill>
                  <a:srgbClr val="39393C"/>
                </a:solidFill>
                <a:latin typeface="Open Sans" pitchFamily="34" charset="0"/>
                <a:ea typeface="Open Sans" pitchFamily="34" charset="-122"/>
                <a:cs typeface="Open Sans" pitchFamily="34" charset="-120"/>
              </a:rPr>
              <a:t>mTLS</a:t>
            </a:r>
            <a:pPr algn="l" indent="0" marL="0">
              <a:lnSpc>
                <a:spcPts val="2000"/>
              </a:lnSpc>
              <a:buNone/>
            </a:pPr>
            <a:r>
              <a:rPr lang="en-US" sz="1250" dirty="0">
                <a:solidFill>
                  <a:srgbClr val="39393C"/>
                </a:solidFill>
                <a:latin typeface="Open Sans" pitchFamily="34" charset="0"/>
                <a:ea typeface="Open Sans" pitchFamily="34" charset="-122"/>
                <a:cs typeface="Open Sans" pitchFamily="34" charset="-120"/>
              </a:rPr>
              <a:t> for service-to-service communication with certificate rotation. AES-256 encryption at rest for PII data. TLS 1.3 for all external connections with perfect forward secrecy.</a:t>
            </a:r>
            <a:endParaRPr lang="en-US" sz="1250" dirty="0"/>
          </a:p>
        </p:txBody>
      </p:sp>
      <p:sp>
        <p:nvSpPr>
          <p:cNvPr id="13" name="Shape 9"/>
          <p:cNvSpPr/>
          <p:nvPr/>
        </p:nvSpPr>
        <p:spPr>
          <a:xfrm>
            <a:off x="558998" y="3488888"/>
            <a:ext cx="6676311" cy="2070259"/>
          </a:xfrm>
          <a:prstGeom prst="roundRect">
            <a:avLst>
              <a:gd name="adj" fmla="val 1157"/>
            </a:avLst>
          </a:prstGeom>
          <a:solidFill>
            <a:srgbClr val="E0E0EC"/>
          </a:solidFill>
          <a:ln/>
        </p:spPr>
      </p:sp>
      <p:sp>
        <p:nvSpPr>
          <p:cNvPr id="14" name="Shape 10"/>
          <p:cNvSpPr/>
          <p:nvPr/>
        </p:nvSpPr>
        <p:spPr>
          <a:xfrm>
            <a:off x="718661" y="3648551"/>
            <a:ext cx="479108" cy="479108"/>
          </a:xfrm>
          <a:prstGeom prst="roundRect">
            <a:avLst>
              <a:gd name="adj" fmla="val 19083559"/>
            </a:avLst>
          </a:prstGeom>
          <a:solidFill>
            <a:srgbClr val="101014"/>
          </a:solidFill>
          <a:ln/>
        </p:spPr>
      </p:sp>
      <p:pic>
        <p:nvPicPr>
          <p:cNvPr id="15" name="Image 2" descr="preencoded.pn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50344" y="3780234"/>
            <a:ext cx="215622" cy="215622"/>
          </a:xfrm>
          <a:prstGeom prst="rect">
            <a:avLst/>
          </a:prstGeom>
        </p:spPr>
      </p:pic>
      <p:sp>
        <p:nvSpPr>
          <p:cNvPr id="16" name="Text 11"/>
          <p:cNvSpPr/>
          <p:nvPr/>
        </p:nvSpPr>
        <p:spPr>
          <a:xfrm>
            <a:off x="718661" y="4287322"/>
            <a:ext cx="1996678" cy="249555"/>
          </a:xfrm>
          <a:prstGeom prst="rect">
            <a:avLst/>
          </a:prstGeom>
          <a:noFill/>
          <a:ln/>
        </p:spPr>
        <p:txBody>
          <a:bodyPr wrap="none" lIns="0" tIns="0" rIns="0" bIns="0" rtlCol="0" anchor="t"/>
          <a:lstStyle/>
          <a:p>
            <a:pPr algn="l" indent="0" marL="0">
              <a:lnSpc>
                <a:spcPts val="1950"/>
              </a:lnSpc>
              <a:buNone/>
            </a:pPr>
            <a:r>
              <a:rPr lang="en-US" sz="1550" b="1" dirty="0">
                <a:solidFill>
                  <a:srgbClr val="39393C"/>
                </a:solidFill>
                <a:latin typeface="Playfair Display Bold" pitchFamily="34" charset="0"/>
                <a:ea typeface="Playfair Display Bold" pitchFamily="34" charset="-122"/>
                <a:cs typeface="Playfair Display Bold" pitchFamily="34" charset="-120"/>
              </a:rPr>
              <a:t>Perimeter Defense</a:t>
            </a:r>
            <a:endParaRPr lang="en-US" sz="1550" dirty="0"/>
          </a:p>
        </p:txBody>
      </p:sp>
      <p:sp>
        <p:nvSpPr>
          <p:cNvPr id="17" name="Text 12"/>
          <p:cNvSpPr/>
          <p:nvPr/>
        </p:nvSpPr>
        <p:spPr>
          <a:xfrm>
            <a:off x="718661" y="4632603"/>
            <a:ext cx="6356985" cy="766882"/>
          </a:xfrm>
          <a:prstGeom prst="rect">
            <a:avLst/>
          </a:prstGeom>
          <a:noFill/>
          <a:ln/>
        </p:spPr>
        <p:txBody>
          <a:bodyPr wrap="square" lIns="0" tIns="0" rIns="0" bIns="0" rtlCol="0" anchor="t"/>
          <a:lstStyle/>
          <a:p>
            <a:pPr algn="l" indent="0" marL="0">
              <a:lnSpc>
                <a:spcPts val="2000"/>
              </a:lnSpc>
              <a:buNone/>
            </a:pPr>
            <a:r>
              <a:rPr lang="en-US" sz="1250" b="1" dirty="0">
                <a:solidFill>
                  <a:srgbClr val="39393C"/>
                </a:solidFill>
                <a:latin typeface="Open Sans" pitchFamily="34" charset="0"/>
                <a:ea typeface="Open Sans" pitchFamily="34" charset="-122"/>
                <a:cs typeface="Open Sans" pitchFamily="34" charset="-120"/>
              </a:rPr>
              <a:t>Web Application Firewall (WAF)</a:t>
            </a:r>
            <a:pPr algn="l" indent="0" marL="0">
              <a:lnSpc>
                <a:spcPts val="2000"/>
              </a:lnSpc>
              <a:buNone/>
            </a:pPr>
            <a:r>
              <a:rPr lang="en-US" sz="1250" dirty="0">
                <a:solidFill>
                  <a:srgbClr val="39393C"/>
                </a:solidFill>
                <a:latin typeface="Open Sans" pitchFamily="34" charset="0"/>
                <a:ea typeface="Open Sans" pitchFamily="34" charset="-122"/>
                <a:cs typeface="Open Sans" pitchFamily="34" charset="-120"/>
              </a:rPr>
              <a:t> with OWASP ModSecurity rules. DDoS protection via CloudFlare with 100 Gbps mitigation capacity. API rate limiting prevents abuse and credential stuffing attacks.</a:t>
            </a:r>
            <a:endParaRPr lang="en-US" sz="1250" dirty="0"/>
          </a:p>
        </p:txBody>
      </p:sp>
      <p:sp>
        <p:nvSpPr>
          <p:cNvPr id="18" name="Shape 13"/>
          <p:cNvSpPr/>
          <p:nvPr/>
        </p:nvSpPr>
        <p:spPr>
          <a:xfrm>
            <a:off x="7394972" y="3488888"/>
            <a:ext cx="6676430" cy="2070259"/>
          </a:xfrm>
          <a:prstGeom prst="roundRect">
            <a:avLst>
              <a:gd name="adj" fmla="val 1157"/>
            </a:avLst>
          </a:prstGeom>
          <a:solidFill>
            <a:srgbClr val="E0E0EC"/>
          </a:solidFill>
          <a:ln/>
        </p:spPr>
      </p:sp>
      <p:sp>
        <p:nvSpPr>
          <p:cNvPr id="19" name="Shape 14"/>
          <p:cNvSpPr/>
          <p:nvPr/>
        </p:nvSpPr>
        <p:spPr>
          <a:xfrm>
            <a:off x="7554635" y="3648551"/>
            <a:ext cx="479108" cy="479108"/>
          </a:xfrm>
          <a:prstGeom prst="roundRect">
            <a:avLst>
              <a:gd name="adj" fmla="val 19083559"/>
            </a:avLst>
          </a:prstGeom>
          <a:solidFill>
            <a:srgbClr val="101014"/>
          </a:solidFill>
          <a:ln/>
        </p:spPr>
      </p:sp>
      <p:pic>
        <p:nvPicPr>
          <p:cNvPr id="20" name="Image 3" descr="preencoded.png">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686318" y="3780234"/>
            <a:ext cx="215622" cy="215622"/>
          </a:xfrm>
          <a:prstGeom prst="rect">
            <a:avLst/>
          </a:prstGeom>
        </p:spPr>
      </p:pic>
      <p:sp>
        <p:nvSpPr>
          <p:cNvPr id="21" name="Text 15"/>
          <p:cNvSpPr/>
          <p:nvPr/>
        </p:nvSpPr>
        <p:spPr>
          <a:xfrm>
            <a:off x="7554635" y="4287322"/>
            <a:ext cx="1996678" cy="249555"/>
          </a:xfrm>
          <a:prstGeom prst="rect">
            <a:avLst/>
          </a:prstGeom>
          <a:noFill/>
          <a:ln/>
        </p:spPr>
        <p:txBody>
          <a:bodyPr wrap="none" lIns="0" tIns="0" rIns="0" bIns="0" rtlCol="0" anchor="t"/>
          <a:lstStyle/>
          <a:p>
            <a:pPr algn="l" indent="0" marL="0">
              <a:lnSpc>
                <a:spcPts val="1950"/>
              </a:lnSpc>
              <a:buNone/>
            </a:pPr>
            <a:r>
              <a:rPr lang="en-US" sz="1550" b="1" dirty="0">
                <a:solidFill>
                  <a:srgbClr val="39393C"/>
                </a:solidFill>
                <a:latin typeface="Playfair Display Bold" pitchFamily="34" charset="0"/>
                <a:ea typeface="Playfair Display Bold" pitchFamily="34" charset="-122"/>
                <a:cs typeface="Playfair Display Bold" pitchFamily="34" charset="-120"/>
              </a:rPr>
              <a:t>Fault Tolerance</a:t>
            </a:r>
            <a:endParaRPr lang="en-US" sz="1550" dirty="0"/>
          </a:p>
        </p:txBody>
      </p:sp>
      <p:sp>
        <p:nvSpPr>
          <p:cNvPr id="22" name="Text 16"/>
          <p:cNvSpPr/>
          <p:nvPr/>
        </p:nvSpPr>
        <p:spPr>
          <a:xfrm>
            <a:off x="7554635" y="4632603"/>
            <a:ext cx="6357104" cy="766882"/>
          </a:xfrm>
          <a:prstGeom prst="rect">
            <a:avLst/>
          </a:prstGeom>
          <a:noFill/>
          <a:ln/>
        </p:spPr>
        <p:txBody>
          <a:bodyPr wrap="square" lIns="0" tIns="0" rIns="0" bIns="0" rtlCol="0" anchor="t"/>
          <a:lstStyle/>
          <a:p>
            <a:pPr algn="l" indent="0" marL="0">
              <a:lnSpc>
                <a:spcPts val="2000"/>
              </a:lnSpc>
              <a:buNone/>
            </a:pPr>
            <a:r>
              <a:rPr lang="en-US" sz="1250" b="1" dirty="0">
                <a:solidFill>
                  <a:srgbClr val="39393C"/>
                </a:solidFill>
                <a:latin typeface="Open Sans" pitchFamily="34" charset="0"/>
                <a:ea typeface="Open Sans" pitchFamily="34" charset="-122"/>
                <a:cs typeface="Open Sans" pitchFamily="34" charset="-120"/>
              </a:rPr>
              <a:t>Circuit breakers</a:t>
            </a:r>
            <a:pPr algn="l" indent="0" marL="0">
              <a:lnSpc>
                <a:spcPts val="2000"/>
              </a:lnSpc>
              <a:buNone/>
            </a:pPr>
            <a:r>
              <a:rPr lang="en-US" sz="1250" dirty="0">
                <a:solidFill>
                  <a:srgbClr val="39393C"/>
                </a:solidFill>
                <a:latin typeface="Open Sans" pitchFamily="34" charset="0"/>
                <a:ea typeface="Open Sans" pitchFamily="34" charset="-122"/>
                <a:cs typeface="Open Sans" pitchFamily="34" charset="-120"/>
              </a:rPr>
              <a:t> (Hystrix/Resilience4j) with 50% error threshold triggering fail-fast mode. Exponential backoff retries with jitter. Bulkhead isolation prevents cascading failures between services.</a:t>
            </a:r>
            <a:endParaRPr lang="en-US" sz="1250" dirty="0"/>
          </a:p>
        </p:txBody>
      </p:sp>
      <p:sp>
        <p:nvSpPr>
          <p:cNvPr id="23" name="Shape 17"/>
          <p:cNvSpPr/>
          <p:nvPr/>
        </p:nvSpPr>
        <p:spPr>
          <a:xfrm>
            <a:off x="558998" y="5718810"/>
            <a:ext cx="6676311" cy="2070259"/>
          </a:xfrm>
          <a:prstGeom prst="roundRect">
            <a:avLst>
              <a:gd name="adj" fmla="val 1157"/>
            </a:avLst>
          </a:prstGeom>
          <a:solidFill>
            <a:srgbClr val="E0E0EC"/>
          </a:solidFill>
          <a:ln/>
        </p:spPr>
      </p:sp>
      <p:sp>
        <p:nvSpPr>
          <p:cNvPr id="24" name="Shape 18"/>
          <p:cNvSpPr/>
          <p:nvPr/>
        </p:nvSpPr>
        <p:spPr>
          <a:xfrm>
            <a:off x="718661" y="5878473"/>
            <a:ext cx="479108" cy="479108"/>
          </a:xfrm>
          <a:prstGeom prst="roundRect">
            <a:avLst>
              <a:gd name="adj" fmla="val 19083559"/>
            </a:avLst>
          </a:prstGeom>
          <a:solidFill>
            <a:srgbClr val="101014"/>
          </a:solidFill>
          <a:ln/>
        </p:spPr>
      </p:sp>
      <p:pic>
        <p:nvPicPr>
          <p:cNvPr id="25" name="Image 4" descr="preencoded.png">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850344" y="6010156"/>
            <a:ext cx="215622" cy="215622"/>
          </a:xfrm>
          <a:prstGeom prst="rect">
            <a:avLst/>
          </a:prstGeom>
        </p:spPr>
      </p:pic>
      <p:sp>
        <p:nvSpPr>
          <p:cNvPr id="26" name="Text 19"/>
          <p:cNvSpPr/>
          <p:nvPr/>
        </p:nvSpPr>
        <p:spPr>
          <a:xfrm>
            <a:off x="718661" y="6517243"/>
            <a:ext cx="1996678" cy="249555"/>
          </a:xfrm>
          <a:prstGeom prst="rect">
            <a:avLst/>
          </a:prstGeom>
          <a:noFill/>
          <a:ln/>
        </p:spPr>
        <p:txBody>
          <a:bodyPr wrap="none" lIns="0" tIns="0" rIns="0" bIns="0" rtlCol="0" anchor="t"/>
          <a:lstStyle/>
          <a:p>
            <a:pPr algn="l" indent="0" marL="0">
              <a:lnSpc>
                <a:spcPts val="1950"/>
              </a:lnSpc>
              <a:buNone/>
            </a:pPr>
            <a:r>
              <a:rPr lang="en-US" sz="1550" b="1" dirty="0">
                <a:solidFill>
                  <a:srgbClr val="39393C"/>
                </a:solidFill>
                <a:latin typeface="Playfair Display Bold" pitchFamily="34" charset="0"/>
                <a:ea typeface="Playfair Display Bold" pitchFamily="34" charset="-122"/>
                <a:cs typeface="Playfair Display Bold" pitchFamily="34" charset="-120"/>
              </a:rPr>
              <a:t>High Availability</a:t>
            </a:r>
            <a:endParaRPr lang="en-US" sz="1550" dirty="0"/>
          </a:p>
        </p:txBody>
      </p:sp>
      <p:sp>
        <p:nvSpPr>
          <p:cNvPr id="27" name="Text 20"/>
          <p:cNvSpPr/>
          <p:nvPr/>
        </p:nvSpPr>
        <p:spPr>
          <a:xfrm>
            <a:off x="718661" y="6862524"/>
            <a:ext cx="6356985" cy="766882"/>
          </a:xfrm>
          <a:prstGeom prst="rect">
            <a:avLst/>
          </a:prstGeom>
          <a:noFill/>
          <a:ln/>
        </p:spPr>
        <p:txBody>
          <a:bodyPr wrap="square" lIns="0" tIns="0" rIns="0" bIns="0" rtlCol="0" anchor="t"/>
          <a:lstStyle/>
          <a:p>
            <a:pPr algn="l" indent="0" marL="0">
              <a:lnSpc>
                <a:spcPts val="2000"/>
              </a:lnSpc>
              <a:buNone/>
            </a:pPr>
            <a:r>
              <a:rPr lang="en-US" sz="1250" b="1" dirty="0">
                <a:solidFill>
                  <a:srgbClr val="39393C"/>
                </a:solidFill>
                <a:latin typeface="Open Sans" pitchFamily="34" charset="0"/>
                <a:ea typeface="Open Sans" pitchFamily="34" charset="-122"/>
                <a:cs typeface="Open Sans" pitchFamily="34" charset="-120"/>
              </a:rPr>
              <a:t>Multi-AZ deployment</a:t>
            </a:r>
            <a:pPr algn="l" indent="0" marL="0">
              <a:lnSpc>
                <a:spcPts val="2000"/>
              </a:lnSpc>
              <a:buNone/>
            </a:pPr>
            <a:r>
              <a:rPr lang="en-US" sz="1250" dirty="0">
                <a:solidFill>
                  <a:srgbClr val="39393C"/>
                </a:solidFill>
                <a:latin typeface="Open Sans" pitchFamily="34" charset="0"/>
                <a:ea typeface="Open Sans" pitchFamily="34" charset="-122"/>
                <a:cs typeface="Open Sans" pitchFamily="34" charset="-120"/>
              </a:rPr>
              <a:t> with automated failover (RTO: 2 minutes). Database replication with synchronous commits to standby. Blue-green deployments enable zero-downtime updates.</a:t>
            </a:r>
            <a:endParaRPr lang="en-US" sz="1250" dirty="0"/>
          </a:p>
        </p:txBody>
      </p:sp>
      <p:sp>
        <p:nvSpPr>
          <p:cNvPr id="28" name="Shape 21"/>
          <p:cNvSpPr/>
          <p:nvPr/>
        </p:nvSpPr>
        <p:spPr>
          <a:xfrm>
            <a:off x="7394972" y="5718810"/>
            <a:ext cx="6676430" cy="2070259"/>
          </a:xfrm>
          <a:prstGeom prst="roundRect">
            <a:avLst>
              <a:gd name="adj" fmla="val 1157"/>
            </a:avLst>
          </a:prstGeom>
          <a:solidFill>
            <a:srgbClr val="E0E0EC"/>
          </a:solidFill>
          <a:ln/>
        </p:spPr>
      </p:sp>
      <p:sp>
        <p:nvSpPr>
          <p:cNvPr id="29" name="Shape 22"/>
          <p:cNvSpPr/>
          <p:nvPr/>
        </p:nvSpPr>
        <p:spPr>
          <a:xfrm>
            <a:off x="7554635" y="5878473"/>
            <a:ext cx="479108" cy="479108"/>
          </a:xfrm>
          <a:prstGeom prst="roundRect">
            <a:avLst>
              <a:gd name="adj" fmla="val 19083559"/>
            </a:avLst>
          </a:prstGeom>
          <a:solidFill>
            <a:srgbClr val="101014"/>
          </a:solidFill>
          <a:ln/>
        </p:spPr>
      </p:sp>
      <p:pic>
        <p:nvPicPr>
          <p:cNvPr id="30" name="Image 5" descr="preencoded.png">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7686318" y="6010156"/>
            <a:ext cx="215622" cy="215622"/>
          </a:xfrm>
          <a:prstGeom prst="rect">
            <a:avLst/>
          </a:prstGeom>
        </p:spPr>
      </p:pic>
      <p:sp>
        <p:nvSpPr>
          <p:cNvPr id="31" name="Text 23"/>
          <p:cNvSpPr/>
          <p:nvPr/>
        </p:nvSpPr>
        <p:spPr>
          <a:xfrm>
            <a:off x="7554635" y="6517243"/>
            <a:ext cx="2232184" cy="249555"/>
          </a:xfrm>
          <a:prstGeom prst="rect">
            <a:avLst/>
          </a:prstGeom>
          <a:noFill/>
          <a:ln/>
        </p:spPr>
        <p:txBody>
          <a:bodyPr wrap="none" lIns="0" tIns="0" rIns="0" bIns="0" rtlCol="0" anchor="t"/>
          <a:lstStyle/>
          <a:p>
            <a:pPr algn="l" indent="0" marL="0">
              <a:lnSpc>
                <a:spcPts val="1950"/>
              </a:lnSpc>
              <a:buNone/>
            </a:pPr>
            <a:r>
              <a:rPr lang="en-US" sz="1550" b="1" dirty="0">
                <a:solidFill>
                  <a:srgbClr val="39393C"/>
                </a:solidFill>
                <a:latin typeface="Playfair Display Bold" pitchFamily="34" charset="0"/>
                <a:ea typeface="Playfair Display Bold" pitchFamily="34" charset="-122"/>
                <a:cs typeface="Playfair Display Bold" pitchFamily="34" charset="-120"/>
              </a:rPr>
              <a:t>OWASP Top 10 Defenses</a:t>
            </a:r>
            <a:endParaRPr lang="en-US" sz="1550" dirty="0"/>
          </a:p>
        </p:txBody>
      </p:sp>
      <p:sp>
        <p:nvSpPr>
          <p:cNvPr id="32" name="Text 24"/>
          <p:cNvSpPr/>
          <p:nvPr/>
        </p:nvSpPr>
        <p:spPr>
          <a:xfrm>
            <a:off x="7554635" y="6862524"/>
            <a:ext cx="6357104" cy="766882"/>
          </a:xfrm>
          <a:prstGeom prst="rect">
            <a:avLst/>
          </a:prstGeom>
          <a:noFill/>
          <a:ln/>
        </p:spPr>
        <p:txBody>
          <a:bodyPr wrap="square" lIns="0" tIns="0" rIns="0" bIns="0" rtlCol="0" anchor="t"/>
          <a:lstStyle/>
          <a:p>
            <a:pPr algn="l" indent="0" marL="0">
              <a:lnSpc>
                <a:spcPts val="2000"/>
              </a:lnSpc>
              <a:buNone/>
            </a:pPr>
            <a:r>
              <a:rPr lang="en-US" sz="1250" dirty="0">
                <a:solidFill>
                  <a:srgbClr val="39393C"/>
                </a:solidFill>
                <a:latin typeface="Open Sans" pitchFamily="34" charset="0"/>
                <a:ea typeface="Open Sans" pitchFamily="34" charset="-122"/>
                <a:cs typeface="Open Sans" pitchFamily="34" charset="-120"/>
              </a:rPr>
              <a:t>Input validation and parameterized queries prevent injection attacks. Security headers (CSP, HSTS) mitigate XSS. Dependency scanning in CI/CD catches vulnerable libraries before production.</a:t>
            </a:r>
            <a:endParaRPr lang="en-US" sz="12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2025-12-07T17:50:54Z</dcterms:created>
  <dcterms:modified xsi:type="dcterms:W3CDTF">2025-12-07T17:50:54Z</dcterms:modified>
</cp:coreProperties>
</file>